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9"/>
  </p:notesMasterIdLst>
  <p:sldIdLst>
    <p:sldId id="342" r:id="rId2"/>
    <p:sldId id="262" r:id="rId3"/>
    <p:sldId id="343" r:id="rId4"/>
    <p:sldId id="263" r:id="rId5"/>
    <p:sldId id="264" r:id="rId6"/>
    <p:sldId id="266" r:id="rId7"/>
    <p:sldId id="267" r:id="rId8"/>
    <p:sldId id="268"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339"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300" r:id="rId38"/>
    <p:sldId id="340"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41" r:id="rId57"/>
    <p:sldId id="338" r:id="rId58"/>
  </p:sldIdLst>
  <p:sldSz cx="9144000" cy="6858000" type="screen4x3"/>
  <p:notesSz cx="6858000" cy="9144000"/>
  <p:embeddedFontLst>
    <p:embeddedFont>
      <p:font typeface="Calibri" panose="020F0502020204030204" pitchFamily="34" charset="0"/>
      <p:regular r:id="rId60"/>
      <p:bold r:id="rId61"/>
      <p:italic r:id="rId62"/>
      <p:boldItalic r:id="rId63"/>
    </p:embeddedFont>
    <p:embeddedFont>
      <p:font typeface="Cambria Math" panose="02040503050406030204" pitchFamily="18" charset="0"/>
      <p:regular r:id="rId64"/>
    </p:embeddedFont>
    <p:embeddedFont>
      <p:font typeface="Georgia" panose="02040502050405020303" pitchFamily="18" charset="0"/>
      <p:regular r:id="rId65"/>
      <p:bold r:id="rId66"/>
      <p:italic r:id="rId67"/>
      <p:boldItalic r:id="rId68"/>
    </p:embeddedFont>
    <p:embeddedFont>
      <p:font typeface="Helvetica Neue" panose="020B060402020202020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722" y="78"/>
      </p:cViewPr>
      <p:guideLst>
        <p:guide orient="horz" pos="2160"/>
        <p:guide pos="2880"/>
      </p:guideLst>
    </p:cSldViewPr>
  </p:slideViewPr>
  <p:notesTextViewPr>
    <p:cViewPr>
      <p:scale>
        <a:sx n="1" d="1"/>
        <a:sy n="1" d="1"/>
      </p:scale>
      <p:origin x="0" y="0"/>
    </p:cViewPr>
  </p:notesTextViewPr>
  <p:sorterViewPr>
    <p:cViewPr>
      <p:scale>
        <a:sx n="70" d="100"/>
        <a:sy n="70" d="100"/>
      </p:scale>
      <p:origin x="0" y="-30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665382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1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46042404a_0_4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46042404a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46042404a_0_4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46042404a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6042404a_3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6042404a_3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46042404a_3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46042404a_3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46042404a_3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46042404a_3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46042404a_0_4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546042404a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Details in thesis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042404a_0_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042404a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46042404a_0_4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46042404a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46042404a_3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46042404a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Himalaya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6042404a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6042404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 my contributions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46042404a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46042404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46042404a_0_4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46042404a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300" dirty="0"/>
              <a:t>With more active neighbors…</a:t>
            </a:r>
            <a:endParaRPr lang="en-US" baseline="0" dirty="0"/>
          </a:p>
        </p:txBody>
      </p:sp>
      <p:sp>
        <p:nvSpPr>
          <p:cNvPr id="4" name="Slide Number Placeholder 3"/>
          <p:cNvSpPr>
            <a:spLocks noGrp="1"/>
          </p:cNvSpPr>
          <p:nvPr>
            <p:ph type="sldNum" sz="quarter" idx="10"/>
          </p:nvPr>
        </p:nvSpPr>
        <p:spPr/>
        <p:txBody>
          <a:bodyPr/>
          <a:lstStyle/>
          <a:p>
            <a:fld id="{B847A7A9-71E4-44D0-8006-3922E5A7A3BD}" type="slidenum">
              <a:rPr lang="en-US" smtClean="0"/>
              <a:pPr/>
              <a:t>22</a:t>
            </a:fld>
            <a:endParaRPr lang="en-US" dirty="0"/>
          </a:p>
        </p:txBody>
      </p:sp>
    </p:spTree>
    <p:extLst>
      <p:ext uri="{BB962C8B-B14F-4D97-AF65-F5344CB8AC3E}">
        <p14:creationId xmlns:p14="http://schemas.microsoft.com/office/powerpoint/2010/main" val="250469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r>
              <a:rPr lang="en-US" dirty="0"/>
              <a:t>Research in the TM</a:t>
            </a:r>
            <a:r>
              <a:rPr lang="en-US" baseline="0" dirty="0"/>
              <a:t> is focused on measuring the Cascade size governed by a variety of parameters.</a:t>
            </a:r>
          </a:p>
          <a:p>
            <a:r>
              <a:rPr lang="en-US" sz="1300" dirty="0"/>
              <a:t>-&gt;</a:t>
            </a:r>
            <a:r>
              <a:rPr lang="en-US" baseline="0" dirty="0"/>
              <a:t>Of course, the final Cascade size will depend on the Network Structure.</a:t>
            </a:r>
          </a:p>
          <a:p>
            <a:r>
              <a:rPr lang="en-US" sz="1300" dirty="0"/>
              <a:t>It will also depend on the fraction of the initially active nodes.</a:t>
            </a:r>
          </a:p>
          <a:p>
            <a:r>
              <a:rPr lang="en-US" sz="1300" dirty="0"/>
              <a:t>In the past all of the research was focused for small initiator sizes, but only last year, our group investigated the case of varying initiator sizes for a unique threshold in the network.</a:t>
            </a:r>
          </a:p>
          <a:p>
            <a:r>
              <a:rPr lang="en-US" sz="1300" dirty="0"/>
              <a:t>-&gt;In addition, another parameter is the strategies </a:t>
            </a:r>
            <a:r>
              <a:rPr lang="en-US" sz="1300" dirty="0">
                <a:solidFill>
                  <a:srgbClr val="FF0000"/>
                </a:solidFill>
              </a:rPr>
              <a:t>for Selecting </a:t>
            </a:r>
            <a:r>
              <a:rPr lang="en-US" sz="1300" dirty="0"/>
              <a:t>the Initiators. However, there is not a single selection strategy that is the best for different network structures so far. The seminal work of Kempe, showed that finding the optimal set of initiators is a np-hard problem.</a:t>
            </a:r>
          </a:p>
          <a:p>
            <a:endParaRPr lang="en-US" sz="1300" dirty="0"/>
          </a:p>
          <a:p>
            <a:r>
              <a:rPr lang="en-US" sz="1300" dirty="0"/>
              <a:t>The simplest strategy of selecting the initiators is random selection, followed by some heuristic strategies.</a:t>
            </a:r>
          </a:p>
          <a:p>
            <a:endParaRPr lang="en-US" sz="1300" dirty="0"/>
          </a:p>
          <a:p>
            <a:r>
              <a:rPr lang="en-US" sz="1300" dirty="0"/>
              <a:t>-&gt;Lastly, the Cascade size depends (as we will see later) in the threshold distribution of the nodes.</a:t>
            </a:r>
          </a:p>
          <a:p>
            <a:r>
              <a:rPr lang="en-US" sz="1300" dirty="0"/>
              <a:t>Most of the work in the past, including ours, was focused in a unique threshold for the whole network Or to a uniform distribution of Thresholds.</a:t>
            </a:r>
          </a:p>
          <a:p>
            <a:endParaRPr lang="en-US" sz="1300" dirty="0"/>
          </a:p>
          <a:p>
            <a:r>
              <a:rPr lang="en-US" sz="1300" dirty="0"/>
              <a:t>A model with the extremes of a </a:t>
            </a:r>
            <a:r>
              <a:rPr lang="en-US" sz="1300" b="1" u="sng" dirty="0"/>
              <a:t>unique threshold</a:t>
            </a:r>
            <a:r>
              <a:rPr lang="en-US" sz="1300" dirty="0"/>
              <a:t> or a </a:t>
            </a:r>
            <a:r>
              <a:rPr lang="en-US" sz="1300" b="1" u="sng" dirty="0"/>
              <a:t>uniform distribution of thresholds</a:t>
            </a:r>
            <a:r>
              <a:rPr lang="en-US" sz="1300" b="1" i="1" dirty="0"/>
              <a:t> </a:t>
            </a:r>
            <a:r>
              <a:rPr lang="en-US" sz="1300" b="1" dirty="0">
                <a:solidFill>
                  <a:schemeClr val="bg2"/>
                </a:solidFill>
              </a:rPr>
              <a:t>does not capture </a:t>
            </a:r>
          </a:p>
          <a:p>
            <a:r>
              <a:rPr lang="en-US" sz="1300" b="1" dirty="0">
                <a:solidFill>
                  <a:schemeClr val="bg2"/>
                </a:solidFill>
              </a:rPr>
              <a:t>the complex nature of social influencing when multiple initiators are present.</a:t>
            </a:r>
          </a:p>
        </p:txBody>
      </p:sp>
      <p:sp>
        <p:nvSpPr>
          <p:cNvPr id="4" name="Slide Number Placeholder 3"/>
          <p:cNvSpPr>
            <a:spLocks noGrp="1"/>
          </p:cNvSpPr>
          <p:nvPr>
            <p:ph type="sldNum" sz="quarter" idx="10"/>
          </p:nvPr>
        </p:nvSpPr>
        <p:spPr/>
        <p:txBody>
          <a:bodyPr/>
          <a:lstStyle/>
          <a:p>
            <a:fld id="{B847A7A9-71E4-44D0-8006-3922E5A7A3BD}" type="slidenum">
              <a:rPr lang="en-US" smtClean="0"/>
              <a:pPr/>
              <a:t>23</a:t>
            </a:fld>
            <a:endParaRPr lang="en-US" dirty="0"/>
          </a:p>
        </p:txBody>
      </p:sp>
    </p:spTree>
    <p:extLst>
      <p:ext uri="{BB962C8B-B14F-4D97-AF65-F5344CB8AC3E}">
        <p14:creationId xmlns:p14="http://schemas.microsoft.com/office/powerpoint/2010/main" val="3094216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300" dirty="0"/>
              <a:t> In this work, we use simulations to investigate the transition in the behavior of threshold-limited cascades </a:t>
            </a:r>
          </a:p>
          <a:p>
            <a:r>
              <a:rPr lang="en-US" sz="1300" dirty="0"/>
              <a:t>as the distribution of thresholds is varied from the extremes of a delta function to a uniform distribution.</a:t>
            </a:r>
          </a:p>
          <a:p>
            <a:r>
              <a:rPr lang="en-US" sz="1300" dirty="0"/>
              <a:t>Impact of the phase transition.</a:t>
            </a:r>
          </a:p>
          <a:p>
            <a:endParaRPr lang="en-US" sz="1300" dirty="0"/>
          </a:p>
          <a:p>
            <a:r>
              <a:rPr lang="en-US" sz="1300" dirty="0"/>
              <a:t> Specifically, we study cascades in the TM when nodes are assigned a threshold value</a:t>
            </a:r>
          </a:p>
          <a:p>
            <a:r>
              <a:rPr lang="en-US" sz="1300" dirty="0"/>
              <a:t>drawn from the Normal distribution with varying mean threshold φ_0 and standard deviation σ. </a:t>
            </a:r>
          </a:p>
          <a:p>
            <a:endParaRPr lang="en-US" sz="1300" dirty="0"/>
          </a:p>
          <a:p>
            <a:r>
              <a:rPr lang="en-US" sz="1300" dirty="0"/>
              <a:t>For </a:t>
            </a:r>
            <a:r>
              <a:rPr lang="el-GR" sz="1300" dirty="0"/>
              <a:t>σ=0.00 </a:t>
            </a:r>
            <a:r>
              <a:rPr lang="en-US" sz="1300" dirty="0"/>
              <a:t>we have a unique threshold…</a:t>
            </a:r>
            <a:endParaRPr lang="en-US" dirty="0"/>
          </a:p>
        </p:txBody>
      </p:sp>
      <p:sp>
        <p:nvSpPr>
          <p:cNvPr id="4" name="Slide Number Placeholder 3"/>
          <p:cNvSpPr>
            <a:spLocks noGrp="1"/>
          </p:cNvSpPr>
          <p:nvPr>
            <p:ph type="sldNum" sz="quarter" idx="10"/>
          </p:nvPr>
        </p:nvSpPr>
        <p:spPr/>
        <p:txBody>
          <a:bodyPr/>
          <a:lstStyle/>
          <a:p>
            <a:fld id="{B847A7A9-71E4-44D0-8006-3922E5A7A3BD}" type="slidenum">
              <a:rPr lang="en-US" smtClean="0"/>
              <a:pPr/>
              <a:t>24</a:t>
            </a:fld>
            <a:endParaRPr lang="en-US" dirty="0"/>
          </a:p>
        </p:txBody>
      </p:sp>
    </p:spTree>
    <p:extLst>
      <p:ext uri="{BB962C8B-B14F-4D97-AF65-F5344CB8AC3E}">
        <p14:creationId xmlns:p14="http://schemas.microsoft.com/office/powerpoint/2010/main" val="1080868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a:t>Information on the thresholds is very important for the selection strategies</a:t>
            </a:r>
            <a:r>
              <a:rPr lang="en-US" dirty="0"/>
              <a:t>.</a:t>
            </a:r>
          </a:p>
          <a:p>
            <a:r>
              <a:rPr lang="en-US" dirty="0"/>
              <a:t>There</a:t>
            </a:r>
            <a:r>
              <a:rPr lang="en-US" baseline="0" dirty="0"/>
              <a:t> are three cases, </a:t>
            </a:r>
          </a:p>
          <a:p>
            <a:r>
              <a:rPr lang="en-US" baseline="0" dirty="0"/>
              <a:t>1) no information on threshold distribution. Then we have to assume that any node has a uniform probability distribution.</a:t>
            </a:r>
          </a:p>
          <a:p>
            <a:r>
              <a:rPr lang="en-US" dirty="0"/>
              <a:t>2) Some</a:t>
            </a:r>
            <a:r>
              <a:rPr lang="en-US" baseline="0" dirty="0"/>
              <a:t> information with uncertainty around the threshold of each node (thus a also mentioned as Complex Contagion).</a:t>
            </a:r>
          </a:p>
          <a:p>
            <a:r>
              <a:rPr lang="en-US" baseline="0" dirty="0"/>
              <a:t>3) No uncertainty. </a:t>
            </a:r>
          </a:p>
          <a:p>
            <a:endParaRPr lang="en-US" dirty="0"/>
          </a:p>
          <a:p>
            <a:r>
              <a:rPr lang="en-US" dirty="0"/>
              <a:t>All</a:t>
            </a:r>
            <a:r>
              <a:rPr lang="en-US" baseline="0" dirty="0"/>
              <a:t> of them are NP-hard, </a:t>
            </a:r>
            <a:r>
              <a:rPr lang="en-US" dirty="0"/>
              <a:t>We</a:t>
            </a:r>
            <a:r>
              <a:rPr lang="en-US" baseline="0" dirty="0"/>
              <a:t> will be focusing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847A7A9-71E4-44D0-8006-3922E5A7A3BD}" type="slidenum">
              <a:rPr lang="en-US" smtClean="0"/>
              <a:pPr/>
              <a:t>25</a:t>
            </a:fld>
            <a:endParaRPr lang="en-US" dirty="0"/>
          </a:p>
        </p:txBody>
      </p:sp>
    </p:spTree>
    <p:extLst>
      <p:ext uri="{BB962C8B-B14F-4D97-AF65-F5344CB8AC3E}">
        <p14:creationId xmlns:p14="http://schemas.microsoft.com/office/powerpoint/2010/main" val="435765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However,</a:t>
            </a:r>
            <a:r>
              <a:rPr lang="en-US" baseline="0" dirty="0"/>
              <a:t> when the resistance is not r=k-1,</a:t>
            </a:r>
          </a:p>
          <a:p>
            <a:r>
              <a:rPr lang="en-US" baseline="0" dirty="0"/>
              <a:t>There is spread involved, and they came up with CI-TM algorithm to track the spread.</a:t>
            </a:r>
          </a:p>
          <a:p>
            <a:endParaRPr lang="en-US" baseline="0" dirty="0"/>
          </a:p>
          <a:p>
            <a:r>
              <a:rPr lang="en-US" baseline="0" dirty="0"/>
              <a:t>Metric + spread computation combined.</a:t>
            </a:r>
          </a:p>
          <a:p>
            <a:r>
              <a:rPr lang="en-US" sz="1200" b="0" i="0" u="none" strike="noStrike" kern="1200" baseline="0" dirty="0">
                <a:solidFill>
                  <a:schemeClr val="tx1"/>
                </a:solidFill>
                <a:latin typeface="+mn-lt"/>
                <a:ea typeface="+mn-ea"/>
                <a:cs typeface="+mn-cs"/>
              </a:rPr>
              <a:t>message passing equations of LTM,</a:t>
            </a:r>
            <a:endParaRPr lang="en-US" baseline="0" dirty="0"/>
          </a:p>
          <a:p>
            <a:endParaRPr lang="en-US" baseline="0" dirty="0"/>
          </a:p>
          <a:p>
            <a:r>
              <a:rPr lang="en-US" baseline="0" dirty="0"/>
              <a:t>For the </a:t>
            </a:r>
            <a:r>
              <a:rPr lang="el-GR" baseline="0" dirty="0"/>
              <a:t>σ=0 </a:t>
            </a:r>
            <a:r>
              <a:rPr lang="en-US" baseline="0" dirty="0"/>
              <a:t>the tipping point of the giant component is equivalent to the tipping point of the total cascade size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847A7A9-71E4-44D0-8006-3922E5A7A3BD}" type="slidenum">
              <a:rPr lang="en-US" smtClean="0"/>
              <a:pPr/>
              <a:t>26</a:t>
            </a:fld>
            <a:endParaRPr lang="en-US" dirty="0"/>
          </a:p>
        </p:txBody>
      </p:sp>
    </p:spTree>
    <p:extLst>
      <p:ext uri="{BB962C8B-B14F-4D97-AF65-F5344CB8AC3E}">
        <p14:creationId xmlns:p14="http://schemas.microsoft.com/office/powerpoint/2010/main" val="1917065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7A7A9-71E4-44D0-8006-3922E5A7A3BD}" type="slidenum">
              <a:rPr lang="en-US" smtClean="0"/>
              <a:pPr/>
              <a:t>27</a:t>
            </a:fld>
            <a:endParaRPr lang="en-US" dirty="0"/>
          </a:p>
        </p:txBody>
      </p:sp>
    </p:spTree>
    <p:extLst>
      <p:ext uri="{BB962C8B-B14F-4D97-AF65-F5344CB8AC3E}">
        <p14:creationId xmlns:p14="http://schemas.microsoft.com/office/powerpoint/2010/main" val="2258058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However,</a:t>
            </a:r>
            <a:r>
              <a:rPr lang="en-US" baseline="0" dirty="0"/>
              <a:t> when the resistance is not r=k-1,</a:t>
            </a:r>
          </a:p>
          <a:p>
            <a:r>
              <a:rPr lang="en-US" baseline="0" dirty="0"/>
              <a:t>There is spread involved, and they came up with CI-TM algorithm to track the spread.</a:t>
            </a:r>
          </a:p>
          <a:p>
            <a:endParaRPr lang="en-US" baseline="0" dirty="0"/>
          </a:p>
          <a:p>
            <a:r>
              <a:rPr lang="en-US" baseline="0" dirty="0"/>
              <a:t>Metric + spread computation combined</a:t>
            </a:r>
          </a:p>
          <a:p>
            <a:endParaRPr lang="en-US" baseline="0" dirty="0"/>
          </a:p>
          <a:p>
            <a:r>
              <a:rPr lang="en-US" baseline="0" dirty="0"/>
              <a:t>For the </a:t>
            </a:r>
            <a:r>
              <a:rPr lang="el-GR" baseline="0" dirty="0"/>
              <a:t>σ=0 </a:t>
            </a:r>
            <a:r>
              <a:rPr lang="en-US" baseline="0" dirty="0"/>
              <a:t>the tipping point of the giant component is equivalent to the tipping point of the total cascade size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847A7A9-71E4-44D0-8006-3922E5A7A3BD}" type="slidenum">
              <a:rPr lang="en-US" smtClean="0"/>
              <a:pPr/>
              <a:t>28</a:t>
            </a:fld>
            <a:endParaRPr lang="en-US" dirty="0"/>
          </a:p>
        </p:txBody>
      </p:sp>
    </p:spTree>
    <p:extLst>
      <p:ext uri="{BB962C8B-B14F-4D97-AF65-F5344CB8AC3E}">
        <p14:creationId xmlns:p14="http://schemas.microsoft.com/office/powerpoint/2010/main" val="1354162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7A7A9-71E4-44D0-8006-3922E5A7A3BD}" type="slidenum">
              <a:rPr lang="en-US" smtClean="0"/>
              <a:pPr/>
              <a:t>35</a:t>
            </a:fld>
            <a:endParaRPr lang="en-US" dirty="0"/>
          </a:p>
        </p:txBody>
      </p:sp>
    </p:spTree>
    <p:extLst>
      <p:ext uri="{BB962C8B-B14F-4D97-AF65-F5344CB8AC3E}">
        <p14:creationId xmlns:p14="http://schemas.microsoft.com/office/powerpoint/2010/main" val="3091946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7A7A9-71E4-44D0-8006-3922E5A7A3BD}" type="slidenum">
              <a:rPr lang="en-US" smtClean="0"/>
              <a:pPr/>
              <a:t>36</a:t>
            </a:fld>
            <a:endParaRPr lang="en-US" dirty="0"/>
          </a:p>
        </p:txBody>
      </p:sp>
    </p:spTree>
    <p:extLst>
      <p:ext uri="{BB962C8B-B14F-4D97-AF65-F5344CB8AC3E}">
        <p14:creationId xmlns:p14="http://schemas.microsoft.com/office/powerpoint/2010/main" val="67952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46042404a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46042404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extLst>
      <p:ext uri="{BB962C8B-B14F-4D97-AF65-F5344CB8AC3E}">
        <p14:creationId xmlns:p14="http://schemas.microsoft.com/office/powerpoint/2010/main" val="1429797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a:p>
            <a:r>
              <a:rPr lang="en-US"/>
              <a:t>----- Meeting Notes (7/24/18 12:49) -----</a:t>
            </a:r>
          </a:p>
          <a:p>
            <a:r>
              <a:rPr lang="en-US"/>
              <a:t>interaction behaviora</a:t>
            </a:r>
          </a:p>
        </p:txBody>
      </p:sp>
      <p:sp>
        <p:nvSpPr>
          <p:cNvPr id="4" name="Footer Placeholder 3"/>
          <p:cNvSpPr>
            <a:spLocks noGrp="1"/>
          </p:cNvSpPr>
          <p:nvPr>
            <p:ph type="ftr" sz="quarter" idx="10"/>
          </p:nvPr>
        </p:nvSpPr>
        <p:spPr/>
        <p:txBody>
          <a:bodyPr/>
          <a:lstStyle/>
          <a:p>
            <a:r>
              <a:rPr lang="en-US"/>
              <a:t>6th Workshop on Social Network Analysis in Applications</a:t>
            </a:r>
          </a:p>
        </p:txBody>
      </p:sp>
      <p:sp>
        <p:nvSpPr>
          <p:cNvPr id="5" name="Slide Number Placeholder 4"/>
          <p:cNvSpPr>
            <a:spLocks noGrp="1"/>
          </p:cNvSpPr>
          <p:nvPr>
            <p:ph type="sldNum" sz="quarter" idx="11"/>
          </p:nvPr>
        </p:nvSpPr>
        <p:spPr/>
        <p:txBody>
          <a:bodyPr/>
          <a:lstStyle/>
          <a:p>
            <a:fld id="{8234FBE9-41FD-C242-98D5-CAE518297DF6}" type="slidenum">
              <a:rPr lang="en-US" smtClean="0"/>
              <a:pPr/>
              <a:t>39</a:t>
            </a:fld>
            <a:endParaRPr lang="en-US"/>
          </a:p>
        </p:txBody>
      </p:sp>
    </p:spTree>
    <p:extLst>
      <p:ext uri="{BB962C8B-B14F-4D97-AF65-F5344CB8AC3E}">
        <p14:creationId xmlns:p14="http://schemas.microsoft.com/office/powerpoint/2010/main" val="288898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46042404a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46042404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46042404a_0_3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46042404a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46042404a_0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46042404a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46042404a_0_3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6042404a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46042404a_0_3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46042404a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46042404a_0_4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46042404a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scale-free topology has some good properties, including high tolerance to random attacks\citep{albert2000error}, high synchronizability\citep{korniss2007synchronization} and resistance to congestion\citep{toroczkai2004network}.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Google Shape;17;p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8" name="Google Shape;18;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4732348" y="2171688"/>
            <a:ext cx="5851500" cy="20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9" name="Google Shape;79;p12"/>
          <p:cNvSpPr txBox="1">
            <a:spLocks noGrp="1"/>
          </p:cNvSpPr>
          <p:nvPr>
            <p:ph type="body" idx="1"/>
          </p:nvPr>
        </p:nvSpPr>
        <p:spPr>
          <a:xfrm rot="5400000">
            <a:off x="541346" y="190485"/>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Title 1"/>
          <p:cNvSpPr txBox="1">
            <a:spLocks/>
          </p:cNvSpPr>
          <p:nvPr userDrawn="1"/>
        </p:nvSpPr>
        <p:spPr>
          <a:xfrm>
            <a:off x="457200" y="6096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Title 1"/>
          <p:cNvSpPr>
            <a:spLocks noGrp="1"/>
          </p:cNvSpPr>
          <p:nvPr>
            <p:ph type="title"/>
          </p:nvPr>
        </p:nvSpPr>
        <p:spPr>
          <a:xfrm>
            <a:off x="457200" y="228600"/>
            <a:ext cx="8229600" cy="1066800"/>
          </a:xfrm>
        </p:spPr>
        <p:txBody>
          <a:bodyPr/>
          <a:lstStyle/>
          <a:p>
            <a:r>
              <a:rPr kumimoji="0" lang="en-US" dirty="0"/>
              <a:t>Click to edit Master title style</a:t>
            </a:r>
          </a:p>
        </p:txBody>
      </p:sp>
    </p:spTree>
    <p:extLst>
      <p:ext uri="{BB962C8B-B14F-4D97-AF65-F5344CB8AC3E}">
        <p14:creationId xmlns:p14="http://schemas.microsoft.com/office/powerpoint/2010/main" val="3246883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10/9/2023</a:t>
            </a:fld>
            <a:endParaRPr lang="en-US" dirty="0"/>
          </a:p>
        </p:txBody>
      </p:sp>
      <p:sp>
        <p:nvSpPr>
          <p:cNvPr id="4" name="Footer Placeholder 3"/>
          <p:cNvSpPr>
            <a:spLocks noGrp="1"/>
          </p:cNvSpPr>
          <p:nvPr>
            <p:ph type="ftr" sz="quarter" idx="11"/>
          </p:nvPr>
        </p:nvSpPr>
        <p:spPr/>
        <p:txBody>
          <a:bodyPr/>
          <a:lstStyle/>
          <a:p>
            <a:r>
              <a:rPr lang="en-US" dirty="0"/>
              <a:t>mam6@rpi.edu</a:t>
            </a:r>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dirty="0"/>
          </a:p>
        </p:txBody>
      </p:sp>
    </p:spTree>
    <p:extLst>
      <p:ext uri="{BB962C8B-B14F-4D97-AF65-F5344CB8AC3E}">
        <p14:creationId xmlns:p14="http://schemas.microsoft.com/office/powerpoint/2010/main" val="210167247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6" name="Google Shape;26;p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2312" y="4406900"/>
            <a:ext cx="7772400" cy="136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2" name="Google Shape;32;p5"/>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8" name="Google Shape;38;p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5" name="Google Shape;45;p7"/>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4" name="Google Shape;54;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9" name="Google Shape;59;p9"/>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6" name="Google Shape;66;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3" name="Google Shape;73;p11"/>
          <p:cNvSpPr txBox="1">
            <a:spLocks noGrp="1"/>
          </p:cNvSpPr>
          <p:nvPr>
            <p:ph type="body" idx="1"/>
          </p:nvPr>
        </p:nvSpPr>
        <p:spPr>
          <a:xfrm rot="5400000">
            <a:off x="2308948" y="-251550"/>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descr="D:\Qiming Lu\Pictures\rpi_seal.gif"/>
          <p:cNvPicPr preferRelativeResize="0"/>
          <p:nvPr/>
        </p:nvPicPr>
        <p:blipFill rotWithShape="1">
          <a:blip r:embed="rId14">
            <a:alphaModFix/>
          </a:blip>
          <a:srcRect/>
          <a:stretch/>
        </p:blipFill>
        <p:spPr>
          <a:xfrm>
            <a:off x="8077203" y="5867400"/>
            <a:ext cx="1064133" cy="990352"/>
          </a:xfrm>
          <a:prstGeom prst="rect">
            <a:avLst/>
          </a:prstGeom>
          <a:noFill/>
          <a:ln>
            <a:noFill/>
          </a:ln>
        </p:spPr>
      </p:pic>
      <p:pic>
        <p:nvPicPr>
          <p:cNvPr id="12" name="Google Shape;12;p1"/>
          <p:cNvPicPr preferRelativeResize="0"/>
          <p:nvPr/>
        </p:nvPicPr>
        <p:blipFill rotWithShape="1">
          <a:blip r:embed="rId15">
            <a:alphaModFix/>
          </a:blip>
          <a:srcRect/>
          <a:stretch/>
        </p:blipFill>
        <p:spPr>
          <a:xfrm>
            <a:off x="0" y="5964239"/>
            <a:ext cx="1355010" cy="893119"/>
          </a:xfrm>
          <a:prstGeom prst="rect">
            <a:avLst/>
          </a:prstGeom>
          <a:noFill/>
          <a:ln>
            <a:noFill/>
          </a:ln>
        </p:spPr>
      </p:pic>
      <p:cxnSp>
        <p:nvCxnSpPr>
          <p:cNvPr id="13" name="Google Shape;13;p1"/>
          <p:cNvCxnSpPr/>
          <p:nvPr/>
        </p:nvCxnSpPr>
        <p:spPr>
          <a:xfrm>
            <a:off x="179850" y="1051925"/>
            <a:ext cx="8784300" cy="0"/>
          </a:xfrm>
          <a:prstGeom prst="straightConnector1">
            <a:avLst/>
          </a:prstGeom>
          <a:noFill/>
          <a:ln w="9525" cap="flat" cmpd="sng">
            <a:solidFill>
              <a:srgbClr val="000000"/>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arxiv.org/abs/1902.0424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descr="C:\Users\Bolek\Desktop\areal-campus3-best.jpg"/>
          <p:cNvPicPr preferRelativeResize="0"/>
          <p:nvPr/>
        </p:nvPicPr>
        <p:blipFill rotWithShape="1">
          <a:blip r:embed="rId3">
            <a:alphaModFix/>
          </a:blip>
          <a:srcRect/>
          <a:stretch/>
        </p:blipFill>
        <p:spPr>
          <a:xfrm>
            <a:off x="-10099" y="1341"/>
            <a:ext cx="9200267" cy="6827281"/>
          </a:xfrm>
          <a:prstGeom prst="rect">
            <a:avLst/>
          </a:prstGeom>
          <a:noFill/>
          <a:ln>
            <a:noFill/>
          </a:ln>
        </p:spPr>
      </p:pic>
      <p:sp>
        <p:nvSpPr>
          <p:cNvPr id="89" name="Shape 89"/>
          <p:cNvSpPr txBox="1"/>
          <p:nvPr/>
        </p:nvSpPr>
        <p:spPr>
          <a:xfrm>
            <a:off x="-107494" y="1982100"/>
            <a:ext cx="9261900" cy="4647300"/>
          </a:xfrm>
          <a:prstGeom prst="rect">
            <a:avLst/>
          </a:prstGeom>
          <a:noFill/>
          <a:ln>
            <a:noFill/>
          </a:ln>
        </p:spPr>
        <p:txBody>
          <a:bodyPr spcFirstLastPara="1" wrap="square" lIns="91425" tIns="45700" rIns="91425" bIns="45700" anchor="t" anchorCtr="0">
            <a:noAutofit/>
          </a:bodyPr>
          <a:lstStyle/>
          <a:p>
            <a:pPr lvl="0" algn="ctr">
              <a:buClr>
                <a:srgbClr val="C00000"/>
              </a:buClr>
              <a:buSzPts val="900"/>
            </a:pPr>
            <a:r>
              <a:rPr lang="en-US" sz="3600" b="1" dirty="0">
                <a:solidFill>
                  <a:srgbClr val="C00000"/>
                </a:solidFill>
                <a:latin typeface="Calibri"/>
                <a:ea typeface="Calibri"/>
                <a:cs typeface="Calibri"/>
                <a:sym typeface="Calibri"/>
              </a:rPr>
              <a:t>AI in Network Science: </a:t>
            </a:r>
          </a:p>
          <a:p>
            <a:pPr lvl="0" algn="ctr">
              <a:buClr>
                <a:srgbClr val="C00000"/>
              </a:buClr>
              <a:buSzPts val="900"/>
            </a:pPr>
            <a:r>
              <a:rPr lang="en-US" sz="3600" b="1" dirty="0">
                <a:solidFill>
                  <a:srgbClr val="C00000"/>
                </a:solidFill>
                <a:latin typeface="Calibri"/>
                <a:ea typeface="Calibri"/>
                <a:cs typeface="Calibri"/>
                <a:sym typeface="Calibri"/>
              </a:rPr>
              <a:t>Challenges and Opportunities</a:t>
            </a:r>
            <a:endParaRPr sz="1400" b="0" i="0" u="none" strike="noStrike" cap="none" dirty="0">
              <a:solidFill>
                <a:srgbClr val="000000"/>
              </a:solidFill>
              <a:latin typeface="Arial"/>
              <a:ea typeface="Arial"/>
              <a:cs typeface="Arial"/>
              <a:sym typeface="Arial"/>
            </a:endParaRPr>
          </a:p>
          <a:p>
            <a:pPr marL="0" lvl="0" indent="0" algn="ctr" rtl="0">
              <a:spcBef>
                <a:spcPts val="0"/>
              </a:spcBef>
              <a:spcAft>
                <a:spcPts val="0"/>
              </a:spcAft>
              <a:buClr>
                <a:srgbClr val="0000CC"/>
              </a:buClr>
              <a:buSzPts val="700"/>
              <a:buFont typeface="Calibri"/>
              <a:buNone/>
            </a:pPr>
            <a:r>
              <a:rPr lang="en" sz="2800" b="1" dirty="0">
                <a:solidFill>
                  <a:srgbClr val="0000CC"/>
                </a:solidFill>
                <a:latin typeface="Calibri"/>
                <a:ea typeface="Calibri"/>
                <a:cs typeface="Calibri"/>
                <a:sym typeface="Calibri"/>
              </a:rPr>
              <a:t>Boleslaw K. Szymanski</a:t>
            </a:r>
            <a:endParaRPr dirty="0">
              <a:solidFill>
                <a:schemeClr val="dk1"/>
              </a:solidFill>
            </a:endParaRPr>
          </a:p>
          <a:p>
            <a:pPr marL="0" marR="0" lvl="0" indent="0" algn="ctr" rtl="0">
              <a:lnSpc>
                <a:spcPct val="100000"/>
              </a:lnSpc>
              <a:spcBef>
                <a:spcPts val="0"/>
              </a:spcBef>
              <a:spcAft>
                <a:spcPts val="0"/>
              </a:spcAft>
              <a:buClr>
                <a:schemeClr val="dk1"/>
              </a:buClr>
              <a:buSzPts val="500"/>
              <a:buFont typeface="Helvetica Neue"/>
              <a:buNone/>
            </a:pPr>
            <a:r>
              <a:rPr lang="en" sz="2000" b="0" i="0" u="none" strike="noStrike" cap="none" dirty="0">
                <a:solidFill>
                  <a:schemeClr val="dk1"/>
                </a:solidFill>
                <a:latin typeface="Helvetica Neue"/>
                <a:ea typeface="Helvetica Neue"/>
                <a:cs typeface="Helvetica Neue"/>
                <a:sym typeface="Helvetica Neue"/>
              </a:rPr>
              <a:t>Department of Computer Science</a:t>
            </a:r>
            <a:endParaRPr dirty="0"/>
          </a:p>
          <a:p>
            <a:pPr marL="0" marR="0" lvl="0" indent="0" algn="ctr" rtl="0">
              <a:lnSpc>
                <a:spcPct val="100000"/>
              </a:lnSpc>
              <a:spcBef>
                <a:spcPts val="0"/>
              </a:spcBef>
              <a:spcAft>
                <a:spcPts val="0"/>
              </a:spcAft>
              <a:buClr>
                <a:schemeClr val="dk1"/>
              </a:buClr>
              <a:buSzPts val="600"/>
              <a:buFont typeface="Helvetica Neue"/>
              <a:buNone/>
            </a:pPr>
            <a:r>
              <a:rPr lang="en" sz="2000" b="1" i="0" u="none" strike="noStrike" cap="none" dirty="0">
                <a:solidFill>
                  <a:schemeClr val="dk1"/>
                </a:solidFill>
                <a:latin typeface="Helvetica Neue"/>
                <a:ea typeface="Helvetica Neue"/>
                <a:cs typeface="Helvetica Neue"/>
                <a:sym typeface="Helvetica Neue"/>
              </a:rPr>
              <a:t>Rensselaer Polytechnic Institute, Troy, NY 12180, USA</a:t>
            </a:r>
            <a:r>
              <a:rPr lang="en" sz="2400" b="1" i="0" u="none" strike="noStrike" cap="none" dirty="0">
                <a:solidFill>
                  <a:schemeClr val="dk1"/>
                </a:solidFill>
                <a:latin typeface="Helvetica Neue"/>
                <a:ea typeface="Helvetica Neue"/>
                <a:cs typeface="Helvetica Neue"/>
                <a:sym typeface="Helvetica Neue"/>
              </a:rPr>
              <a:t>  </a:t>
            </a:r>
            <a:endParaRPr b="1" dirty="0"/>
          </a:p>
        </p:txBody>
      </p:sp>
      <p:pic>
        <p:nvPicPr>
          <p:cNvPr id="91" name="Shape 91" descr="D:\Qiming Lu\Pictures\rpi_seal.gif"/>
          <p:cNvPicPr preferRelativeResize="0"/>
          <p:nvPr/>
        </p:nvPicPr>
        <p:blipFill rotWithShape="1">
          <a:blip r:embed="rId4">
            <a:alphaModFix/>
          </a:blip>
          <a:srcRect/>
          <a:stretch/>
        </p:blipFill>
        <p:spPr>
          <a:xfrm>
            <a:off x="8205335" y="5986650"/>
            <a:ext cx="935992" cy="871100"/>
          </a:xfrm>
          <a:prstGeom prst="rect">
            <a:avLst/>
          </a:prstGeom>
          <a:noFill/>
          <a:ln>
            <a:noFill/>
          </a:ln>
        </p:spPr>
      </p:pic>
      <p:sp>
        <p:nvSpPr>
          <p:cNvPr id="92" name="Shape 9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1</a:t>
            </a:fld>
            <a:endParaRPr sz="1200" b="0" i="0" u="none" strike="noStrike" cap="none" dirty="0">
              <a:solidFill>
                <a:srgbClr val="888888"/>
              </a:solidFill>
              <a:latin typeface="Calibri"/>
              <a:ea typeface="Calibri"/>
              <a:cs typeface="Calibri"/>
              <a:sym typeface="Calibri"/>
            </a:endParaRP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72200"/>
            <a:ext cx="862469" cy="68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4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7"/>
          <p:cNvSpPr/>
          <p:nvPr/>
        </p:nvSpPr>
        <p:spPr>
          <a:xfrm>
            <a:off x="0" y="5668800"/>
            <a:ext cx="9144000" cy="1189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txBox="1"/>
          <p:nvPr/>
        </p:nvSpPr>
        <p:spPr>
          <a:xfrm>
            <a:off x="1271099" y="228600"/>
            <a:ext cx="66216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b="0" i="0" u="none" strike="noStrike" cap="none" dirty="0">
                <a:solidFill>
                  <a:srgbClr val="C00000"/>
                </a:solidFill>
                <a:latin typeface="+mn-lt"/>
                <a:ea typeface="Helvetica Neue"/>
                <a:cs typeface="Helvetica Neue"/>
                <a:sym typeface="Helvetica Neue"/>
              </a:rPr>
              <a:t>American College Football </a:t>
            </a:r>
            <a:r>
              <a:rPr lang="en" sz="2800" dirty="0">
                <a:solidFill>
                  <a:srgbClr val="C00000"/>
                </a:solidFill>
                <a:latin typeface="+mn-lt"/>
                <a:ea typeface="Helvetica Neue"/>
                <a:cs typeface="Helvetica Neue"/>
                <a:sym typeface="Helvetica Neue"/>
              </a:rPr>
              <a:t>n</a:t>
            </a:r>
            <a:r>
              <a:rPr lang="en" sz="2800" b="0" i="0" u="none" strike="noStrike" cap="none" dirty="0">
                <a:solidFill>
                  <a:srgbClr val="C00000"/>
                </a:solidFill>
                <a:latin typeface="+mn-lt"/>
                <a:ea typeface="Helvetica Neue"/>
                <a:cs typeface="Helvetica Neue"/>
                <a:sym typeface="Helvetica Neue"/>
              </a:rPr>
              <a:t>etwork</a:t>
            </a:r>
            <a:endParaRPr sz="2800" dirty="0">
              <a:latin typeface="+mn-lt"/>
            </a:endParaRPr>
          </a:p>
        </p:txBody>
      </p:sp>
      <p:pic>
        <p:nvPicPr>
          <p:cNvPr id="274" name="Google Shape;274;p27" descr="football.png"/>
          <p:cNvPicPr preferRelativeResize="0"/>
          <p:nvPr/>
        </p:nvPicPr>
        <p:blipFill rotWithShape="1">
          <a:blip r:embed="rId3">
            <a:alphaModFix/>
          </a:blip>
          <a:srcRect/>
          <a:stretch/>
        </p:blipFill>
        <p:spPr>
          <a:xfrm>
            <a:off x="162300" y="2121587"/>
            <a:ext cx="8839200" cy="3072000"/>
          </a:xfrm>
          <a:prstGeom prst="rect">
            <a:avLst/>
          </a:prstGeom>
          <a:noFill/>
          <a:ln>
            <a:noFill/>
          </a:ln>
        </p:spPr>
      </p:pic>
      <p:sp>
        <p:nvSpPr>
          <p:cNvPr id="275" name="Google Shape;275;p27"/>
          <p:cNvSpPr/>
          <p:nvPr/>
        </p:nvSpPr>
        <p:spPr>
          <a:xfrm>
            <a:off x="565525" y="1143000"/>
            <a:ext cx="8273700" cy="1118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 sz="2000" b="0" i="0" u="none" strike="noStrike" cap="none">
                <a:solidFill>
                  <a:srgbClr val="000000"/>
                </a:solidFill>
                <a:latin typeface="Helvetica Neue"/>
                <a:ea typeface="Helvetica Neue"/>
                <a:cs typeface="Helvetica Neue"/>
                <a:sym typeface="Helvetica Neue"/>
              </a:rPr>
              <a:t>The American college football network consists of 115 college football teams. The teams in the same conference play with each other more frequently than those in different conferences..</a:t>
            </a:r>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Helvetica Neue"/>
              <a:ea typeface="Helvetica Neue"/>
              <a:cs typeface="Helvetica Neue"/>
              <a:sym typeface="Helvetica Neue"/>
            </a:endParaRPr>
          </a:p>
        </p:txBody>
      </p:sp>
      <p:sp>
        <p:nvSpPr>
          <p:cNvPr id="276" name="Google Shape;276;p27"/>
          <p:cNvSpPr/>
          <p:nvPr/>
        </p:nvSpPr>
        <p:spPr>
          <a:xfrm>
            <a:off x="162300" y="5326650"/>
            <a:ext cx="2918100" cy="111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Helvetica Neue"/>
              <a:buNone/>
            </a:pPr>
            <a:r>
              <a:rPr lang="en" sz="1400" b="0" i="0" u="none" strike="noStrike" cap="none">
                <a:solidFill>
                  <a:srgbClr val="000000"/>
                </a:solidFill>
                <a:latin typeface="Helvetica Neue"/>
                <a:ea typeface="Helvetica Neue"/>
                <a:cs typeface="Helvetica Neue"/>
                <a:sym typeface="Helvetica Neue"/>
              </a:rPr>
              <a:t>(a) 19 ground truth communities defined as 11 conferences and 8 independent teams. Edges in black are assigned </a:t>
            </a:r>
            <a:r>
              <a:rPr lang="en" sz="1400" b="1" i="0" u="none" strike="noStrike" cap="none">
                <a:solidFill>
                  <a:srgbClr val="000000"/>
                </a:solidFill>
                <a:latin typeface="Helvetica Neue"/>
                <a:ea typeface="Helvetica Neue"/>
                <a:cs typeface="Helvetica Neue"/>
                <a:sym typeface="Helvetica Neue"/>
              </a:rPr>
              <a:t>negative</a:t>
            </a:r>
            <a:r>
              <a:rPr lang="en" sz="1400" b="0" i="0" u="none" strike="noStrike" cap="none">
                <a:solidFill>
                  <a:srgbClr val="000000"/>
                </a:solidFill>
                <a:latin typeface="Helvetica Neue"/>
                <a:ea typeface="Helvetica Neue"/>
                <a:cs typeface="Helvetica Neue"/>
                <a:sym typeface="Helvetica Neue"/>
              </a:rPr>
              <a:t> weights by our model.</a:t>
            </a:r>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Helvetica Neue"/>
              <a:ea typeface="Helvetica Neue"/>
              <a:cs typeface="Helvetica Neue"/>
              <a:sym typeface="Helvetica Neue"/>
            </a:endParaRPr>
          </a:p>
        </p:txBody>
      </p:sp>
      <p:sp>
        <p:nvSpPr>
          <p:cNvPr id="277" name="Google Shape;277;p27"/>
          <p:cNvSpPr/>
          <p:nvPr/>
        </p:nvSpPr>
        <p:spPr>
          <a:xfrm>
            <a:off x="3370275" y="5405125"/>
            <a:ext cx="2482800" cy="111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Helvetica Neue"/>
              <a:buNone/>
            </a:pPr>
            <a:r>
              <a:rPr lang="en" sz="1400" b="0" i="0" u="none" strike="noStrike" cap="none">
                <a:solidFill>
                  <a:srgbClr val="000000"/>
                </a:solidFill>
                <a:latin typeface="Helvetica Neue"/>
                <a:ea typeface="Helvetica Neue"/>
                <a:cs typeface="Helvetica Neue"/>
                <a:sym typeface="Helvetica Neue"/>
              </a:rPr>
              <a:t>(b) 6 communities detected on the </a:t>
            </a:r>
            <a:r>
              <a:rPr lang="en" sz="1400" b="1" i="0" u="none" strike="noStrike" cap="none">
                <a:solidFill>
                  <a:srgbClr val="000000"/>
                </a:solidFill>
                <a:latin typeface="Helvetica Neue"/>
                <a:ea typeface="Helvetica Neue"/>
                <a:cs typeface="Helvetica Neue"/>
                <a:sym typeface="Helvetica Neue"/>
              </a:rPr>
              <a:t>unweighted</a:t>
            </a:r>
            <a:r>
              <a:rPr lang="en" sz="1400" b="0" i="0" u="none" strike="noStrike" cap="none">
                <a:solidFill>
                  <a:srgbClr val="000000"/>
                </a:solidFill>
                <a:latin typeface="Helvetica Neue"/>
                <a:ea typeface="Helvetica Neue"/>
                <a:cs typeface="Helvetica Neue"/>
                <a:sym typeface="Helvetica Neue"/>
              </a:rPr>
              <a:t> graph by the Fast Greedy modularity maximization method.</a:t>
            </a:r>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Helvetica Neue"/>
              <a:ea typeface="Helvetica Neue"/>
              <a:cs typeface="Helvetica Neue"/>
              <a:sym typeface="Helvetica Neue"/>
            </a:endParaRPr>
          </a:p>
        </p:txBody>
      </p:sp>
      <p:sp>
        <p:nvSpPr>
          <p:cNvPr id="278" name="Google Shape;278;p27"/>
          <p:cNvSpPr/>
          <p:nvPr/>
        </p:nvSpPr>
        <p:spPr>
          <a:xfrm>
            <a:off x="6246000" y="5405125"/>
            <a:ext cx="2755500" cy="111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Helvetica Neue"/>
              <a:buNone/>
            </a:pPr>
            <a:r>
              <a:rPr lang="en" sz="1400" b="0" i="0" u="none" strike="noStrike" cap="none">
                <a:solidFill>
                  <a:srgbClr val="000000"/>
                </a:solidFill>
                <a:latin typeface="Helvetica Neue"/>
                <a:ea typeface="Helvetica Neue"/>
                <a:cs typeface="Helvetica Neue"/>
                <a:sym typeface="Helvetica Neue"/>
              </a:rPr>
              <a:t>(c) 11 communities detected on the </a:t>
            </a:r>
            <a:r>
              <a:rPr lang="en" sz="1400" b="1" i="0" u="none" strike="noStrike" cap="none">
                <a:solidFill>
                  <a:srgbClr val="000000"/>
                </a:solidFill>
                <a:latin typeface="Helvetica Neue"/>
                <a:ea typeface="Helvetica Neue"/>
                <a:cs typeface="Helvetica Neue"/>
                <a:sym typeface="Helvetica Neue"/>
              </a:rPr>
              <a:t>weighted</a:t>
            </a:r>
            <a:r>
              <a:rPr lang="en" sz="1400" b="0" i="0" u="none" strike="noStrike" cap="none">
                <a:solidFill>
                  <a:srgbClr val="000000"/>
                </a:solidFill>
                <a:latin typeface="Helvetica Neue"/>
                <a:ea typeface="Helvetica Neue"/>
                <a:cs typeface="Helvetica Neue"/>
                <a:sym typeface="Helvetica Neue"/>
              </a:rPr>
              <a:t> graph by the Fast Greedy modularity maximization method.</a:t>
            </a:r>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Helvetica Neue"/>
              <a:ea typeface="Helvetica Neue"/>
              <a:cs typeface="Helvetica Neue"/>
              <a:sym typeface="Helvetica Neue"/>
            </a:endParaRPr>
          </a:p>
        </p:txBody>
      </p:sp>
      <p:sp>
        <p:nvSpPr>
          <p:cNvPr id="279" name="Google Shape;279;p27"/>
          <p:cNvSpPr/>
          <p:nvPr/>
        </p:nvSpPr>
        <p:spPr>
          <a:xfrm rot="1813568">
            <a:off x="103582" y="3813324"/>
            <a:ext cx="1714493" cy="1256453"/>
          </a:xfrm>
          <a:prstGeom prst="ellipse">
            <a:avLst/>
          </a:prstGeom>
          <a:no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7"/>
          <p:cNvSpPr/>
          <p:nvPr/>
        </p:nvSpPr>
        <p:spPr>
          <a:xfrm rot="1813568">
            <a:off x="3078982" y="3891824"/>
            <a:ext cx="1714493" cy="1256453"/>
          </a:xfrm>
          <a:prstGeom prst="ellipse">
            <a:avLst/>
          </a:prstGeom>
          <a:no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7"/>
          <p:cNvSpPr/>
          <p:nvPr/>
        </p:nvSpPr>
        <p:spPr>
          <a:xfrm rot="1813568">
            <a:off x="6054382" y="4014649"/>
            <a:ext cx="1714493" cy="1256453"/>
          </a:xfrm>
          <a:prstGeom prst="ellipse">
            <a:avLst/>
          </a:prstGeom>
          <a:no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p:nvPr/>
        </p:nvSpPr>
        <p:spPr>
          <a:xfrm>
            <a:off x="565525" y="1143000"/>
            <a:ext cx="8273700" cy="111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6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Helvetica Neue"/>
              <a:buChar char="➢"/>
            </a:pPr>
            <a:r>
              <a:rPr lang="en" sz="2000" b="0" i="0" u="none" strike="noStrike" cap="none">
                <a:solidFill>
                  <a:srgbClr val="000000"/>
                </a:solidFill>
                <a:latin typeface="Helvetica Neue"/>
                <a:ea typeface="Helvetica Neue"/>
                <a:cs typeface="Helvetica Neue"/>
                <a:sym typeface="Helvetica Neue"/>
              </a:rPr>
              <a:t>The community structures discovered in the </a:t>
            </a:r>
            <a:r>
              <a:rPr lang="en" sz="2000" b="1" i="0" u="none" strike="noStrike" cap="none">
                <a:solidFill>
                  <a:srgbClr val="000000"/>
                </a:solidFill>
                <a:latin typeface="Helvetica Neue"/>
                <a:ea typeface="Helvetica Neue"/>
                <a:cs typeface="Helvetica Neue"/>
                <a:sym typeface="Helvetica Neue"/>
              </a:rPr>
              <a:t>original unweighted</a:t>
            </a:r>
            <a:r>
              <a:rPr lang="en" sz="2000" b="0" i="0" u="none" strike="noStrike" cap="none">
                <a:solidFill>
                  <a:srgbClr val="000000"/>
                </a:solidFill>
                <a:latin typeface="Helvetica Neue"/>
                <a:ea typeface="Helvetica Neue"/>
                <a:cs typeface="Helvetica Neue"/>
                <a:sym typeface="Helvetica Neue"/>
              </a:rPr>
              <a:t> graph </a:t>
            </a:r>
            <a:r>
              <a:rPr lang="en" sz="2000">
                <a:latin typeface="Helvetica Neue"/>
                <a:ea typeface="Helvetica Neue"/>
                <a:cs typeface="Helvetica Neue"/>
                <a:sym typeface="Helvetica Neue"/>
              </a:rPr>
              <a:t>are compared with</a:t>
            </a:r>
            <a:r>
              <a:rPr lang="en" sz="2000" b="0" i="0" u="none" strike="noStrike" cap="none">
                <a:solidFill>
                  <a:srgbClr val="000000"/>
                </a:solidFill>
                <a:latin typeface="Helvetica Neue"/>
                <a:ea typeface="Helvetica Neue"/>
                <a:cs typeface="Helvetica Neue"/>
                <a:sym typeface="Helvetica Neue"/>
              </a:rPr>
              <a:t> the corresponding ones detected in </a:t>
            </a:r>
            <a:r>
              <a:rPr lang="en" sz="2000" b="1" i="0" u="none" strike="noStrike" cap="none">
                <a:solidFill>
                  <a:srgbClr val="000000"/>
                </a:solidFill>
                <a:latin typeface="Helvetica Neue"/>
                <a:ea typeface="Helvetica Neue"/>
                <a:cs typeface="Helvetica Neue"/>
                <a:sym typeface="Helvetica Neue"/>
              </a:rPr>
              <a:t>weighted graph</a:t>
            </a:r>
            <a:r>
              <a:rPr lang="en" sz="2000" b="0" i="0" u="none" strike="noStrike" cap="none">
                <a:solidFill>
                  <a:srgbClr val="000000"/>
                </a:solidFill>
                <a:latin typeface="Helvetica Neue"/>
                <a:ea typeface="Helvetica Neue"/>
                <a:cs typeface="Helvetica Neue"/>
                <a:sym typeface="Helvetica Neue"/>
              </a:rPr>
              <a:t> produced by our model.</a:t>
            </a:r>
            <a:endParaRPr sz="2000" b="0" i="0" u="none" strike="noStrike" cap="none">
              <a:solidFill>
                <a:srgbClr val="000000"/>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200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Font typeface="Arial"/>
              <a:buNone/>
            </a:pPr>
            <a:endParaRPr sz="6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Noto Sans Symbols"/>
              <a:buChar char="➢"/>
            </a:pPr>
            <a:r>
              <a:rPr lang="en" sz="2000">
                <a:latin typeface="Helvetica Neue"/>
                <a:ea typeface="Helvetica Neue"/>
                <a:cs typeface="Helvetica Neue"/>
                <a:sym typeface="Helvetica Neue"/>
              </a:rPr>
              <a:t>The edge weighting scheme improves the performance of the state-of-the-art community detection algorithm (in terms of NMI score in benchmark networks)</a:t>
            </a:r>
            <a:endParaRPr sz="2000">
              <a:latin typeface="Helvetica Neue"/>
              <a:ea typeface="Helvetica Neue"/>
              <a:cs typeface="Helvetica Neue"/>
              <a:sym typeface="Helvetica Neue"/>
            </a:endParaRPr>
          </a:p>
          <a:p>
            <a:pPr marL="914400" lvl="1" indent="-342900" algn="l" rtl="0">
              <a:spcBef>
                <a:spcPts val="0"/>
              </a:spcBef>
              <a:spcAft>
                <a:spcPts val="0"/>
              </a:spcAft>
              <a:buSzPts val="1800"/>
              <a:buFont typeface="Helvetica Neue"/>
              <a:buChar char="○"/>
            </a:pPr>
            <a:r>
              <a:rPr lang="en" sz="1800">
                <a:solidFill>
                  <a:schemeClr val="dk1"/>
                </a:solidFill>
                <a:latin typeface="Helvetica Neue"/>
                <a:ea typeface="Helvetica Neue"/>
                <a:cs typeface="Helvetica Neue"/>
                <a:sym typeface="Helvetica Neue"/>
              </a:rPr>
              <a:t>Fast Greedy algorithm by </a:t>
            </a:r>
            <a:r>
              <a:rPr lang="en" sz="1800" i="1">
                <a:solidFill>
                  <a:schemeClr val="dk1"/>
                </a:solidFill>
                <a:latin typeface="Helvetica Neue"/>
                <a:ea typeface="Helvetica Neue"/>
                <a:cs typeface="Helvetica Neue"/>
                <a:sym typeface="Helvetica Neue"/>
              </a:rPr>
              <a:t>56%</a:t>
            </a:r>
            <a:endParaRPr sz="1800" i="1">
              <a:solidFill>
                <a:schemeClr val="dk1"/>
              </a:solidFill>
            </a:endParaRPr>
          </a:p>
          <a:p>
            <a:pPr marL="914400" lvl="1" indent="-342900" algn="l" rtl="0">
              <a:spcBef>
                <a:spcPts val="0"/>
              </a:spcBef>
              <a:spcAft>
                <a:spcPts val="0"/>
              </a:spcAft>
              <a:buSzPts val="1800"/>
              <a:buFont typeface="Helvetica Neue"/>
              <a:buChar char="○"/>
            </a:pPr>
            <a:r>
              <a:rPr lang="en" sz="1800">
                <a:solidFill>
                  <a:schemeClr val="dk1"/>
                </a:solidFill>
                <a:latin typeface="Helvetica Neue"/>
                <a:ea typeface="Helvetica Neue"/>
                <a:cs typeface="Helvetica Neue"/>
                <a:sym typeface="Helvetica Neue"/>
              </a:rPr>
              <a:t>Leading eigenvector method by </a:t>
            </a:r>
            <a:r>
              <a:rPr lang="en" sz="1800" i="1">
                <a:solidFill>
                  <a:schemeClr val="dk1"/>
                </a:solidFill>
                <a:latin typeface="Helvetica Neue"/>
                <a:ea typeface="Helvetica Neue"/>
                <a:cs typeface="Helvetica Neue"/>
                <a:sym typeface="Helvetica Neue"/>
              </a:rPr>
              <a:t>46%</a:t>
            </a:r>
            <a:endParaRPr sz="1800" i="1">
              <a:solidFill>
                <a:schemeClr val="dk1"/>
              </a:solidFill>
            </a:endParaRPr>
          </a:p>
          <a:p>
            <a:pPr marL="914400" lvl="1" indent="-342900" algn="l" rtl="0">
              <a:spcBef>
                <a:spcPts val="0"/>
              </a:spcBef>
              <a:spcAft>
                <a:spcPts val="0"/>
              </a:spcAft>
              <a:buSzPts val="1800"/>
              <a:buFont typeface="Helvetica Neue"/>
              <a:buChar char="○"/>
            </a:pPr>
            <a:r>
              <a:rPr lang="en" sz="1800">
                <a:solidFill>
                  <a:schemeClr val="dk1"/>
                </a:solidFill>
                <a:latin typeface="Helvetica Neue"/>
                <a:ea typeface="Helvetica Neue"/>
                <a:cs typeface="Helvetica Neue"/>
                <a:sym typeface="Helvetica Neue"/>
              </a:rPr>
              <a:t>Label propagation algorithm by </a:t>
            </a:r>
            <a:r>
              <a:rPr lang="en" sz="1800" i="1">
                <a:solidFill>
                  <a:schemeClr val="dk1"/>
                </a:solidFill>
                <a:latin typeface="Helvetica Neue"/>
                <a:ea typeface="Helvetica Neue"/>
                <a:cs typeface="Helvetica Neue"/>
                <a:sym typeface="Helvetica Neue"/>
              </a:rPr>
              <a:t>21%</a:t>
            </a:r>
            <a:endParaRPr sz="1800" i="1">
              <a:solidFill>
                <a:schemeClr val="dk1"/>
              </a:solidFill>
            </a:endParaRPr>
          </a:p>
          <a:p>
            <a:pPr marL="914400" lvl="1" indent="-342900" algn="l" rtl="0">
              <a:spcBef>
                <a:spcPts val="0"/>
              </a:spcBef>
              <a:spcAft>
                <a:spcPts val="0"/>
              </a:spcAft>
              <a:buSzPts val="1800"/>
              <a:buFont typeface="Helvetica Neue"/>
              <a:buChar char="○"/>
            </a:pPr>
            <a:r>
              <a:rPr lang="en" sz="1800">
                <a:solidFill>
                  <a:schemeClr val="dk1"/>
                </a:solidFill>
                <a:latin typeface="Helvetica Neue"/>
                <a:ea typeface="Helvetica Neue"/>
                <a:cs typeface="Helvetica Neue"/>
                <a:sym typeface="Helvetica Neue"/>
              </a:rPr>
              <a:t>Random walks algorithm by </a:t>
            </a:r>
            <a:r>
              <a:rPr lang="en" sz="1800" i="1">
                <a:solidFill>
                  <a:schemeClr val="dk1"/>
                </a:solidFill>
                <a:latin typeface="Helvetica Neue"/>
                <a:ea typeface="Helvetica Neue"/>
                <a:cs typeface="Helvetica Neue"/>
                <a:sym typeface="Helvetica Neue"/>
              </a:rPr>
              <a:t>10%</a:t>
            </a:r>
            <a:endParaRPr sz="1800" i="1">
              <a:solidFill>
                <a:schemeClr val="dk1"/>
              </a:solidFill>
            </a:endParaRPr>
          </a:p>
          <a:p>
            <a:pPr marL="914400" lvl="1" indent="-342900" algn="l" rtl="0">
              <a:spcBef>
                <a:spcPts val="0"/>
              </a:spcBef>
              <a:spcAft>
                <a:spcPts val="0"/>
              </a:spcAft>
              <a:buSzPts val="1800"/>
              <a:buFont typeface="Helvetica Neue"/>
              <a:buChar char="○"/>
            </a:pPr>
            <a:r>
              <a:rPr lang="en" sz="1800">
                <a:solidFill>
                  <a:schemeClr val="dk1"/>
                </a:solidFill>
                <a:latin typeface="Helvetica Neue"/>
                <a:ea typeface="Helvetica Neue"/>
                <a:cs typeface="Helvetica Neue"/>
                <a:sym typeface="Helvetica Neue"/>
              </a:rPr>
              <a:t>Multilevel algorithm by </a:t>
            </a:r>
            <a:r>
              <a:rPr lang="en" sz="1800" i="1">
                <a:solidFill>
                  <a:schemeClr val="dk1"/>
                </a:solidFill>
                <a:latin typeface="Helvetica Neue"/>
                <a:ea typeface="Helvetica Neue"/>
                <a:cs typeface="Helvetica Neue"/>
                <a:sym typeface="Helvetica Neue"/>
              </a:rPr>
              <a:t>5%</a:t>
            </a: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Helvetica Neue"/>
              <a:ea typeface="Helvetica Neue"/>
              <a:cs typeface="Helvetica Neue"/>
              <a:sym typeface="Helvetica Neue"/>
            </a:endParaRPr>
          </a:p>
        </p:txBody>
      </p:sp>
      <p:sp>
        <p:nvSpPr>
          <p:cNvPr id="287" name="Google Shape;287;p28"/>
          <p:cNvSpPr txBox="1"/>
          <p:nvPr/>
        </p:nvSpPr>
        <p:spPr>
          <a:xfrm>
            <a:off x="492000" y="304800"/>
            <a:ext cx="81135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Helvetica Neue"/>
                <a:ea typeface="Helvetica Neue"/>
                <a:cs typeface="Helvetica Neue"/>
                <a:sym typeface="Helvetica Neue"/>
              </a:rPr>
              <a:t>Improvement on community </a:t>
            </a:r>
            <a:r>
              <a:rPr lang="en" sz="2800" dirty="0">
                <a:solidFill>
                  <a:srgbClr val="C00000"/>
                </a:solidFill>
                <a:latin typeface="+mn-lt"/>
                <a:ea typeface="Helvetica Neue"/>
                <a:cs typeface="Helvetica Neue"/>
                <a:sym typeface="Helvetica Neue"/>
              </a:rPr>
              <a:t>detection</a:t>
            </a:r>
            <a:r>
              <a:rPr lang="en" sz="2800" dirty="0">
                <a:solidFill>
                  <a:srgbClr val="C00000"/>
                </a:solidFill>
                <a:latin typeface="Helvetica Neue"/>
                <a:ea typeface="Helvetica Neue"/>
                <a:cs typeface="Helvetica Neue"/>
                <a:sym typeface="Helvetica Neue"/>
              </a:rPr>
              <a:t> algorithms</a:t>
            </a:r>
            <a:endParaRP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0"/>
          <p:cNvSpPr/>
          <p:nvPr/>
        </p:nvSpPr>
        <p:spPr>
          <a:xfrm>
            <a:off x="270800" y="1217325"/>
            <a:ext cx="8545200" cy="26160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The degree-corrected </a:t>
            </a:r>
            <a:r>
              <a:rPr lang="en" sz="1800" b="1">
                <a:solidFill>
                  <a:schemeClr val="dk1"/>
                </a:solidFill>
                <a:latin typeface="Helvetica Neue"/>
                <a:ea typeface="Helvetica Neue"/>
                <a:cs typeface="Helvetica Neue"/>
                <a:sym typeface="Helvetica Neue"/>
              </a:rPr>
              <a:t>Stochastic Block Model </a:t>
            </a:r>
            <a:r>
              <a:rPr lang="en" sz="1800">
                <a:solidFill>
                  <a:schemeClr val="dk1"/>
                </a:solidFill>
                <a:latin typeface="Helvetica Neue"/>
                <a:ea typeface="Helvetica Neue"/>
                <a:cs typeface="Helvetica Neue"/>
                <a:sym typeface="Helvetica Neue"/>
              </a:rPr>
              <a:t>(SBM) is a generative model in which</a:t>
            </a:r>
            <a:endParaRPr sz="18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Each node has a block assignment      (Community structure is </a:t>
            </a:r>
            <a:r>
              <a:rPr lang="en" sz="1800" b="1">
                <a:solidFill>
                  <a:schemeClr val="dk1"/>
                </a:solidFill>
                <a:latin typeface="Helvetica Neue"/>
                <a:ea typeface="Helvetica Neue"/>
                <a:cs typeface="Helvetica Neue"/>
                <a:sym typeface="Helvetica Neue"/>
              </a:rPr>
              <a:t>known</a:t>
            </a:r>
            <a:r>
              <a:rPr lang="en" sz="1800">
                <a:solidFill>
                  <a:schemeClr val="dk1"/>
                </a:solidFill>
                <a:latin typeface="Helvetica Neue"/>
                <a:ea typeface="Helvetica Neue"/>
                <a:cs typeface="Helvetica Neue"/>
                <a:sym typeface="Helvetica Neue"/>
              </a:rPr>
              <a:t>)</a:t>
            </a:r>
            <a:endParaRPr sz="18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#Edges between nodes i, j follows Poisson distribution with mean</a:t>
            </a:r>
            <a:endParaRPr sz="18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99" name="Google Shape;299;p30"/>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00" name="Google Shape;300;p30"/>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30"/>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3200" b="0" i="0" u="none" strike="noStrike" cap="none">
              <a:solidFill>
                <a:srgbClr val="000000"/>
              </a:solidFill>
              <a:latin typeface="Calibri"/>
              <a:ea typeface="Calibri"/>
              <a:cs typeface="Calibri"/>
              <a:sym typeface="Calibri"/>
            </a:endParaRPr>
          </a:p>
        </p:txBody>
      </p:sp>
      <p:sp>
        <p:nvSpPr>
          <p:cNvPr id="302" name="Google Shape;302;p30"/>
          <p:cNvSpPr txBox="1"/>
          <p:nvPr/>
        </p:nvSpPr>
        <p:spPr>
          <a:xfrm>
            <a:off x="148025" y="152400"/>
            <a:ext cx="87132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mn-lt"/>
                <a:ea typeface="Helvetica Neue"/>
                <a:cs typeface="Helvetica Neue"/>
                <a:sym typeface="Helvetica Neue"/>
              </a:rPr>
              <a:t>Revisit Modularity: Random Graph models</a:t>
            </a:r>
            <a:endParaRPr sz="2800" dirty="0">
              <a:solidFill>
                <a:srgbClr val="C00000"/>
              </a:solidFill>
              <a:latin typeface="+mn-lt"/>
              <a:ea typeface="Helvetica Neue"/>
              <a:cs typeface="Helvetica Neue"/>
              <a:sym typeface="Helvetica Neue"/>
            </a:endParaRPr>
          </a:p>
        </p:txBody>
      </p:sp>
      <p:pic>
        <p:nvPicPr>
          <p:cNvPr id="303" name="Google Shape;303;p30"/>
          <p:cNvPicPr preferRelativeResize="0"/>
          <p:nvPr/>
        </p:nvPicPr>
        <p:blipFill>
          <a:blip r:embed="rId3">
            <a:alphaModFix/>
          </a:blip>
          <a:stretch>
            <a:fillRect/>
          </a:stretch>
        </p:blipFill>
        <p:spPr>
          <a:xfrm>
            <a:off x="3479875" y="2448725"/>
            <a:ext cx="1895758" cy="778950"/>
          </a:xfrm>
          <a:prstGeom prst="rect">
            <a:avLst/>
          </a:prstGeom>
          <a:noFill/>
          <a:ln>
            <a:noFill/>
          </a:ln>
        </p:spPr>
      </p:pic>
      <p:pic>
        <p:nvPicPr>
          <p:cNvPr id="304" name="Google Shape;304;p30"/>
          <p:cNvPicPr preferRelativeResize="0"/>
          <p:nvPr/>
        </p:nvPicPr>
        <p:blipFill>
          <a:blip r:embed="rId4">
            <a:alphaModFix/>
          </a:blip>
          <a:stretch>
            <a:fillRect/>
          </a:stretch>
        </p:blipFill>
        <p:spPr>
          <a:xfrm>
            <a:off x="4866375" y="1745788"/>
            <a:ext cx="273898" cy="384938"/>
          </a:xfrm>
          <a:prstGeom prst="rect">
            <a:avLst/>
          </a:prstGeom>
          <a:noFill/>
          <a:ln>
            <a:noFill/>
          </a:ln>
        </p:spPr>
      </p:pic>
      <p:pic>
        <p:nvPicPr>
          <p:cNvPr id="305" name="Google Shape;305;p30"/>
          <p:cNvPicPr preferRelativeResize="0"/>
          <p:nvPr/>
        </p:nvPicPr>
        <p:blipFill>
          <a:blip r:embed="rId5">
            <a:alphaModFix/>
          </a:blip>
          <a:stretch>
            <a:fillRect/>
          </a:stretch>
        </p:blipFill>
        <p:spPr>
          <a:xfrm>
            <a:off x="1499475" y="3725650"/>
            <a:ext cx="2635075" cy="2789650"/>
          </a:xfrm>
          <a:prstGeom prst="rect">
            <a:avLst/>
          </a:prstGeom>
          <a:noFill/>
          <a:ln>
            <a:noFill/>
          </a:ln>
        </p:spPr>
      </p:pic>
      <p:pic>
        <p:nvPicPr>
          <p:cNvPr id="306" name="Google Shape;306;p30"/>
          <p:cNvPicPr preferRelativeResize="0"/>
          <p:nvPr/>
        </p:nvPicPr>
        <p:blipFill>
          <a:blip r:embed="rId6">
            <a:alphaModFix/>
          </a:blip>
          <a:stretch>
            <a:fillRect/>
          </a:stretch>
        </p:blipFill>
        <p:spPr>
          <a:xfrm>
            <a:off x="5219225" y="3771926"/>
            <a:ext cx="2176400" cy="1125025"/>
          </a:xfrm>
          <a:prstGeom prst="rect">
            <a:avLst/>
          </a:prstGeom>
          <a:noFill/>
          <a:ln>
            <a:noFill/>
          </a:ln>
        </p:spPr>
      </p:pic>
      <p:sp>
        <p:nvSpPr>
          <p:cNvPr id="307" name="Google Shape;307;p30"/>
          <p:cNvSpPr txBox="1"/>
          <p:nvPr/>
        </p:nvSpPr>
        <p:spPr>
          <a:xfrm>
            <a:off x="4805525" y="3336225"/>
            <a:ext cx="56838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Helvetica Neue"/>
                <a:ea typeface="Helvetica Neue"/>
                <a:cs typeface="Helvetica Neue"/>
                <a:sym typeface="Helvetica Neue"/>
              </a:rPr>
              <a:t>Edge Density Matrix of SBM:</a:t>
            </a:r>
            <a:endParaRPr sz="1800">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fade">
                                      <p:cBhvr>
                                        <p:cTn id="12" dur="1000"/>
                                        <p:tgtEl>
                                          <p:spTgt spid="306"/>
                                        </p:tgtEl>
                                      </p:cBhvr>
                                    </p:animEffect>
                                  </p:childTnLst>
                                </p:cTn>
                              </p:par>
                              <p:par>
                                <p:cTn id="13" presetID="10" presetClass="entr" presetSubtype="0" fill="hold" nodeType="withEffect">
                                  <p:stCondLst>
                                    <p:cond delay="0"/>
                                  </p:stCondLst>
                                  <p:childTnLst>
                                    <p:set>
                                      <p:cBhvr>
                                        <p:cTn id="14" dur="1" fill="hold">
                                          <p:stCondLst>
                                            <p:cond delay="0"/>
                                          </p:stCondLst>
                                        </p:cTn>
                                        <p:tgtEl>
                                          <p:spTgt spid="307"/>
                                        </p:tgtEl>
                                        <p:attrNameLst>
                                          <p:attrName>style.visibility</p:attrName>
                                        </p:attrNameLst>
                                      </p:cBhvr>
                                      <p:to>
                                        <p:strVal val="visible"/>
                                      </p:to>
                                    </p:set>
                                    <p:animEffect transition="in" filter="fade">
                                      <p:cBhvr>
                                        <p:cTn id="15"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1"/>
          <p:cNvSpPr/>
          <p:nvPr/>
        </p:nvSpPr>
        <p:spPr>
          <a:xfrm>
            <a:off x="270800" y="1217325"/>
            <a:ext cx="8475000" cy="26160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The degree-corrected </a:t>
            </a:r>
            <a:r>
              <a:rPr lang="en" sz="1800" b="1">
                <a:solidFill>
                  <a:schemeClr val="dk1"/>
                </a:solidFill>
                <a:latin typeface="Helvetica Neue"/>
                <a:ea typeface="Helvetica Neue"/>
                <a:cs typeface="Helvetica Neue"/>
                <a:sym typeface="Helvetica Neue"/>
              </a:rPr>
              <a:t>Stochastic Block Model </a:t>
            </a:r>
            <a:r>
              <a:rPr lang="en" sz="1800">
                <a:solidFill>
                  <a:schemeClr val="dk1"/>
                </a:solidFill>
                <a:latin typeface="Helvetica Neue"/>
                <a:ea typeface="Helvetica Neue"/>
                <a:cs typeface="Helvetica Neue"/>
                <a:sym typeface="Helvetica Neue"/>
              </a:rPr>
              <a:t>(SBM) is a generative model that</a:t>
            </a:r>
            <a:endParaRPr sz="18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Each node has a block assignment      (Community structure is </a:t>
            </a:r>
            <a:r>
              <a:rPr lang="en" sz="1800" b="1">
                <a:solidFill>
                  <a:schemeClr val="dk1"/>
                </a:solidFill>
                <a:latin typeface="Helvetica Neue"/>
                <a:ea typeface="Helvetica Neue"/>
                <a:cs typeface="Helvetica Neue"/>
                <a:sym typeface="Helvetica Neue"/>
              </a:rPr>
              <a:t>known</a:t>
            </a:r>
            <a:r>
              <a:rPr lang="en" sz="1800">
                <a:solidFill>
                  <a:schemeClr val="dk1"/>
                </a:solidFill>
                <a:latin typeface="Helvetica Neue"/>
                <a:ea typeface="Helvetica Neue"/>
                <a:cs typeface="Helvetica Neue"/>
                <a:sym typeface="Helvetica Neue"/>
              </a:rPr>
              <a:t>)</a:t>
            </a:r>
            <a:endParaRPr sz="18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#Edges between nodes i, j follows Poisson distribution with mean</a:t>
            </a:r>
            <a:endParaRPr sz="18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b="1">
                <a:solidFill>
                  <a:schemeClr val="dk1"/>
                </a:solidFill>
                <a:latin typeface="Helvetica Neue"/>
                <a:ea typeface="Helvetica Neue"/>
                <a:cs typeface="Helvetica Neue"/>
                <a:sym typeface="Helvetica Neue"/>
              </a:rPr>
              <a:t>Planted Partition Model</a:t>
            </a:r>
            <a:r>
              <a:rPr lang="en" sz="1800">
                <a:solidFill>
                  <a:schemeClr val="dk1"/>
                </a:solidFill>
                <a:latin typeface="Helvetica Neue"/>
                <a:ea typeface="Helvetica Neue"/>
                <a:cs typeface="Helvetica Neue"/>
                <a:sym typeface="Helvetica Neue"/>
              </a:rPr>
              <a:t> (PPM) is a special case of SBM</a:t>
            </a:r>
            <a:endParaRPr sz="18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313" name="Google Shape;313;p31"/>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31"/>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31"/>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31"/>
          <p:cNvSpPr txBox="1"/>
          <p:nvPr/>
        </p:nvSpPr>
        <p:spPr>
          <a:xfrm>
            <a:off x="148025" y="152400"/>
            <a:ext cx="87132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mn-lt"/>
                <a:ea typeface="Helvetica Neue"/>
                <a:cs typeface="Helvetica Neue"/>
                <a:sym typeface="Helvetica Neue"/>
              </a:rPr>
              <a:t>Revisit Modularity: Stochastic Block Model</a:t>
            </a:r>
            <a:endParaRPr sz="2800" dirty="0">
              <a:solidFill>
                <a:srgbClr val="C00000"/>
              </a:solidFill>
              <a:latin typeface="+mn-lt"/>
              <a:ea typeface="Helvetica Neue"/>
              <a:cs typeface="Helvetica Neue"/>
              <a:sym typeface="Helvetica Neue"/>
            </a:endParaRPr>
          </a:p>
        </p:txBody>
      </p:sp>
      <p:pic>
        <p:nvPicPr>
          <p:cNvPr id="317" name="Google Shape;317;p31"/>
          <p:cNvPicPr preferRelativeResize="0"/>
          <p:nvPr/>
        </p:nvPicPr>
        <p:blipFill>
          <a:blip r:embed="rId3">
            <a:alphaModFix/>
          </a:blip>
          <a:stretch>
            <a:fillRect/>
          </a:stretch>
        </p:blipFill>
        <p:spPr>
          <a:xfrm>
            <a:off x="3229287" y="2663877"/>
            <a:ext cx="2396932" cy="848900"/>
          </a:xfrm>
          <a:prstGeom prst="rect">
            <a:avLst/>
          </a:prstGeom>
          <a:noFill/>
          <a:ln>
            <a:noFill/>
          </a:ln>
        </p:spPr>
      </p:pic>
      <p:pic>
        <p:nvPicPr>
          <p:cNvPr id="318" name="Google Shape;318;p31"/>
          <p:cNvPicPr preferRelativeResize="0"/>
          <p:nvPr/>
        </p:nvPicPr>
        <p:blipFill>
          <a:blip r:embed="rId4">
            <a:alphaModFix/>
          </a:blip>
          <a:stretch>
            <a:fillRect/>
          </a:stretch>
        </p:blipFill>
        <p:spPr>
          <a:xfrm>
            <a:off x="4866375" y="1745788"/>
            <a:ext cx="273898" cy="384938"/>
          </a:xfrm>
          <a:prstGeom prst="rect">
            <a:avLst/>
          </a:prstGeom>
          <a:noFill/>
          <a:ln>
            <a:noFill/>
          </a:ln>
        </p:spPr>
      </p:pic>
      <p:sp>
        <p:nvSpPr>
          <p:cNvPr id="319" name="Google Shape;319;p31"/>
          <p:cNvSpPr txBox="1"/>
          <p:nvPr/>
        </p:nvSpPr>
        <p:spPr>
          <a:xfrm>
            <a:off x="4795650" y="4868625"/>
            <a:ext cx="56838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Helvetica Neue"/>
                <a:ea typeface="Helvetica Neue"/>
                <a:cs typeface="Helvetica Neue"/>
                <a:sym typeface="Helvetica Neue"/>
              </a:rPr>
              <a:t>Edge Density Matrix of PPM:</a:t>
            </a:r>
            <a:endParaRPr sz="1800">
              <a:latin typeface="Helvetica Neue"/>
              <a:ea typeface="Helvetica Neue"/>
              <a:cs typeface="Helvetica Neue"/>
              <a:sym typeface="Helvetica Neue"/>
            </a:endParaRPr>
          </a:p>
        </p:txBody>
      </p:sp>
      <p:pic>
        <p:nvPicPr>
          <p:cNvPr id="320" name="Google Shape;320;p31"/>
          <p:cNvPicPr preferRelativeResize="0"/>
          <p:nvPr/>
        </p:nvPicPr>
        <p:blipFill>
          <a:blip r:embed="rId5">
            <a:alphaModFix/>
          </a:blip>
          <a:stretch>
            <a:fillRect/>
          </a:stretch>
        </p:blipFill>
        <p:spPr>
          <a:xfrm>
            <a:off x="5219200" y="5223557"/>
            <a:ext cx="2176400" cy="1338756"/>
          </a:xfrm>
          <a:prstGeom prst="rect">
            <a:avLst/>
          </a:prstGeom>
          <a:noFill/>
          <a:ln>
            <a:noFill/>
          </a:ln>
        </p:spPr>
      </p:pic>
      <p:pic>
        <p:nvPicPr>
          <p:cNvPr id="321" name="Google Shape;321;p31"/>
          <p:cNvPicPr preferRelativeResize="0"/>
          <p:nvPr/>
        </p:nvPicPr>
        <p:blipFill>
          <a:blip r:embed="rId6">
            <a:alphaModFix/>
          </a:blip>
          <a:stretch>
            <a:fillRect/>
          </a:stretch>
        </p:blipFill>
        <p:spPr>
          <a:xfrm>
            <a:off x="1499475" y="3725650"/>
            <a:ext cx="2635075" cy="2789650"/>
          </a:xfrm>
          <a:prstGeom prst="rect">
            <a:avLst/>
          </a:prstGeom>
          <a:noFill/>
          <a:ln>
            <a:noFill/>
          </a:ln>
        </p:spPr>
      </p:pic>
      <p:pic>
        <p:nvPicPr>
          <p:cNvPr id="322" name="Google Shape;322;p31"/>
          <p:cNvPicPr preferRelativeResize="0"/>
          <p:nvPr/>
        </p:nvPicPr>
        <p:blipFill>
          <a:blip r:embed="rId7">
            <a:alphaModFix/>
          </a:blip>
          <a:stretch>
            <a:fillRect/>
          </a:stretch>
        </p:blipFill>
        <p:spPr>
          <a:xfrm>
            <a:off x="5219225" y="3771926"/>
            <a:ext cx="2176400" cy="1125025"/>
          </a:xfrm>
          <a:prstGeom prst="rect">
            <a:avLst/>
          </a:prstGeom>
          <a:noFill/>
          <a:ln>
            <a:noFill/>
          </a:ln>
        </p:spPr>
      </p:pic>
      <p:sp>
        <p:nvSpPr>
          <p:cNvPr id="323" name="Google Shape;323;p31"/>
          <p:cNvSpPr txBox="1"/>
          <p:nvPr/>
        </p:nvSpPr>
        <p:spPr>
          <a:xfrm>
            <a:off x="4805525" y="3336225"/>
            <a:ext cx="56838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Helvetica Neue"/>
                <a:ea typeface="Helvetica Neue"/>
                <a:cs typeface="Helvetica Neue"/>
                <a:sym typeface="Helvetica Neue"/>
              </a:rPr>
              <a:t>Edge Density Matrix of SBM:</a:t>
            </a:r>
            <a:endParaRPr sz="1800">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2"/>
          <p:cNvSpPr/>
          <p:nvPr/>
        </p:nvSpPr>
        <p:spPr>
          <a:xfrm>
            <a:off x="239900" y="1178325"/>
            <a:ext cx="8481900" cy="11115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The maximization of the generalized modularity is equivalent to the maximum-likelihood estimation (MLE) of the degree-corrected planted partition model (PPM) on the same graph</a:t>
            </a:r>
            <a:endParaRPr sz="18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329" name="Google Shape;329;p32"/>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32"/>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32"/>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32"/>
          <p:cNvSpPr txBox="1"/>
          <p:nvPr/>
        </p:nvSpPr>
        <p:spPr>
          <a:xfrm>
            <a:off x="148025" y="152400"/>
            <a:ext cx="87132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mn-lt"/>
                <a:ea typeface="Helvetica Neue"/>
                <a:cs typeface="Helvetica Neue"/>
                <a:sym typeface="Helvetica Neue"/>
              </a:rPr>
              <a:t>Revisit Modularity: Planted Partition Model</a:t>
            </a:r>
            <a:endParaRPr sz="2800" dirty="0">
              <a:solidFill>
                <a:srgbClr val="C00000"/>
              </a:solidFill>
              <a:latin typeface="+mn-lt"/>
              <a:ea typeface="Helvetica Neue"/>
              <a:cs typeface="Helvetica Neue"/>
              <a:sym typeface="Helvetica Neue"/>
            </a:endParaRPr>
          </a:p>
        </p:txBody>
      </p:sp>
      <p:pic>
        <p:nvPicPr>
          <p:cNvPr id="333" name="Google Shape;333;p32"/>
          <p:cNvPicPr preferRelativeResize="0"/>
          <p:nvPr/>
        </p:nvPicPr>
        <p:blipFill>
          <a:blip r:embed="rId3">
            <a:alphaModFix/>
          </a:blip>
          <a:stretch>
            <a:fillRect/>
          </a:stretch>
        </p:blipFill>
        <p:spPr>
          <a:xfrm>
            <a:off x="1731730" y="2426262"/>
            <a:ext cx="5545782" cy="2614412"/>
          </a:xfrm>
          <a:prstGeom prst="rect">
            <a:avLst/>
          </a:prstGeom>
          <a:noFill/>
          <a:ln>
            <a:noFill/>
          </a:ln>
        </p:spPr>
      </p:pic>
      <p:pic>
        <p:nvPicPr>
          <p:cNvPr id="334" name="Google Shape;334;p32"/>
          <p:cNvPicPr preferRelativeResize="0"/>
          <p:nvPr/>
        </p:nvPicPr>
        <p:blipFill>
          <a:blip r:embed="rId4">
            <a:alphaModFix/>
          </a:blip>
          <a:stretch>
            <a:fillRect/>
          </a:stretch>
        </p:blipFill>
        <p:spPr>
          <a:xfrm>
            <a:off x="437713" y="4754049"/>
            <a:ext cx="3949188" cy="1111500"/>
          </a:xfrm>
          <a:prstGeom prst="rect">
            <a:avLst/>
          </a:prstGeom>
          <a:noFill/>
          <a:ln>
            <a:noFill/>
          </a:ln>
        </p:spPr>
      </p:pic>
      <p:sp>
        <p:nvSpPr>
          <p:cNvPr id="335" name="Google Shape;335;p32"/>
          <p:cNvSpPr txBox="1"/>
          <p:nvPr/>
        </p:nvSpPr>
        <p:spPr>
          <a:xfrm>
            <a:off x="239888" y="2136663"/>
            <a:ext cx="8543700" cy="824100"/>
          </a:xfrm>
          <a:prstGeom prst="rect">
            <a:avLst/>
          </a:prstGeom>
          <a:noFill/>
          <a:ln>
            <a:noFill/>
          </a:ln>
        </p:spPr>
        <p:txBody>
          <a:bodyPr spcFirstLastPara="1" wrap="square" lIns="91425" tIns="91425" rIns="91425" bIns="91425" anchor="t" anchorCtr="0">
            <a:noAutofit/>
          </a:bodyPr>
          <a:lstStyle/>
          <a:p>
            <a:pPr marL="342900" lvl="0" indent="-304800" algn="l" rtl="0">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How does modularity maximization perform in the graphs generated by SBM?</a:t>
            </a:r>
            <a:endParaRPr sz="1800">
              <a:solidFill>
                <a:schemeClr val="dk1"/>
              </a:solidFill>
              <a:latin typeface="Helvetica Neue"/>
              <a:ea typeface="Helvetica Neue"/>
              <a:cs typeface="Helvetica Neue"/>
              <a:sym typeface="Helvetica Neue"/>
            </a:endParaRPr>
          </a:p>
        </p:txBody>
      </p:sp>
      <p:sp>
        <p:nvSpPr>
          <p:cNvPr id="336" name="Google Shape;336;p32"/>
          <p:cNvSpPr/>
          <p:nvPr/>
        </p:nvSpPr>
        <p:spPr>
          <a:xfrm>
            <a:off x="2665300" y="5865550"/>
            <a:ext cx="2407500" cy="534900"/>
          </a:xfrm>
          <a:prstGeom prst="wedgeRoundRectCallout">
            <a:avLst>
              <a:gd name="adj1" fmla="val -10145"/>
              <a:gd name="adj2" fmla="val -12006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Resolution Parameter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par>
                                <p:cTn id="8" presetID="10" presetClass="entr" presetSubtype="0" fill="hold" nodeType="withEffect">
                                  <p:stCondLst>
                                    <p:cond delay="0"/>
                                  </p:stCondLst>
                                  <p:childTnLst>
                                    <p:set>
                                      <p:cBhvr>
                                        <p:cTn id="9" dur="1" fill="hold">
                                          <p:stCondLst>
                                            <p:cond delay="0"/>
                                          </p:stCondLst>
                                        </p:cTn>
                                        <p:tgtEl>
                                          <p:spTgt spid="334"/>
                                        </p:tgtEl>
                                        <p:attrNameLst>
                                          <p:attrName>style.visibility</p:attrName>
                                        </p:attrNameLst>
                                      </p:cBhvr>
                                      <p:to>
                                        <p:strVal val="visible"/>
                                      </p:to>
                                    </p:set>
                                    <p:animEffect transition="in" filter="fade">
                                      <p:cBhvr>
                                        <p:cTn id="10" dur="1000"/>
                                        <p:tgtEl>
                                          <p:spTgt spid="334"/>
                                        </p:tgtEl>
                                      </p:cBhvr>
                                    </p:animEffect>
                                  </p:childTnLst>
                                </p:cTn>
                              </p:par>
                              <p:par>
                                <p:cTn id="11" presetID="10"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1000"/>
                                        <p:tgtEl>
                                          <p:spTgt spid="335"/>
                                        </p:tgtEl>
                                      </p:cBhvr>
                                    </p:animEffect>
                                  </p:childTnLst>
                                </p:cTn>
                              </p:par>
                              <p:par>
                                <p:cTn id="14" presetID="10" presetClass="entr" presetSubtype="0" fill="hold" nodeType="withEffect">
                                  <p:stCondLst>
                                    <p:cond delay="0"/>
                                  </p:stCondLst>
                                  <p:childTnLst>
                                    <p:set>
                                      <p:cBhvr>
                                        <p:cTn id="15" dur="1" fill="hold">
                                          <p:stCondLst>
                                            <p:cond delay="0"/>
                                          </p:stCondLst>
                                        </p:cTn>
                                        <p:tgtEl>
                                          <p:spTgt spid="336"/>
                                        </p:tgtEl>
                                        <p:attrNameLst>
                                          <p:attrName>style.visibility</p:attrName>
                                        </p:attrNameLst>
                                      </p:cBhvr>
                                      <p:to>
                                        <p:strVal val="visible"/>
                                      </p:to>
                                    </p:set>
                                    <p:animEffect transition="in" filter="fade">
                                      <p:cBhvr>
                                        <p:cTn id="16"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3"/>
          <p:cNvSpPr/>
          <p:nvPr/>
        </p:nvSpPr>
        <p:spPr>
          <a:xfrm>
            <a:off x="189800" y="1213000"/>
            <a:ext cx="8825700" cy="1780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Key results:</a:t>
            </a:r>
            <a:endParaRPr sz="24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Approximate the #edges between communities r and s using the SBM</a:t>
            </a:r>
            <a:endParaRPr sz="1800">
              <a:solidFill>
                <a:schemeClr val="dk1"/>
              </a:solidFill>
              <a:latin typeface="Helvetica Neue"/>
              <a:ea typeface="Helvetica Neue"/>
              <a:cs typeface="Helvetica Neue"/>
              <a:sym typeface="Helvetica Neue"/>
            </a:endParaRPr>
          </a:p>
          <a:p>
            <a:pPr marL="914400" lvl="1" indent="-342900" algn="l" rtl="0">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Make sure the change of generalized modularity is negative upon the damaging mergers and splits</a:t>
            </a: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342" name="Google Shape;342;p33"/>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33"/>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33"/>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33"/>
          <p:cNvSpPr txBox="1"/>
          <p:nvPr/>
        </p:nvSpPr>
        <p:spPr>
          <a:xfrm>
            <a:off x="333375" y="152400"/>
            <a:ext cx="85344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mn-lt"/>
                <a:ea typeface="Helvetica Neue"/>
                <a:cs typeface="Helvetica Neue"/>
                <a:sym typeface="Helvetica Neue"/>
              </a:rPr>
              <a:t>Asymptotic upper and lower resolution bounds </a:t>
            </a:r>
            <a:endParaRPr sz="2800" dirty="0">
              <a:solidFill>
                <a:srgbClr val="C00000"/>
              </a:solidFill>
              <a:latin typeface="+mn-lt"/>
              <a:ea typeface="Helvetica Neue"/>
              <a:cs typeface="Helvetica Neue"/>
              <a:sym typeface="Helvetica Neue"/>
            </a:endParaRPr>
          </a:p>
        </p:txBody>
      </p:sp>
      <p:pic>
        <p:nvPicPr>
          <p:cNvPr id="346" name="Google Shape;346;p33"/>
          <p:cNvPicPr preferRelativeResize="0"/>
          <p:nvPr/>
        </p:nvPicPr>
        <p:blipFill>
          <a:blip r:embed="rId3">
            <a:alphaModFix/>
          </a:blip>
          <a:stretch>
            <a:fillRect/>
          </a:stretch>
        </p:blipFill>
        <p:spPr>
          <a:xfrm>
            <a:off x="2872587" y="2788438"/>
            <a:ext cx="3043730" cy="805225"/>
          </a:xfrm>
          <a:prstGeom prst="rect">
            <a:avLst/>
          </a:prstGeom>
          <a:noFill/>
          <a:ln>
            <a:noFill/>
          </a:ln>
        </p:spPr>
      </p:pic>
      <p:sp>
        <p:nvSpPr>
          <p:cNvPr id="347" name="Google Shape;347;p33"/>
          <p:cNvSpPr/>
          <p:nvPr/>
        </p:nvSpPr>
        <p:spPr>
          <a:xfrm>
            <a:off x="2190875" y="3773575"/>
            <a:ext cx="1632600" cy="542700"/>
          </a:xfrm>
          <a:prstGeom prst="wedgeRoundRectCallout">
            <a:avLst>
              <a:gd name="adj1" fmla="val 47452"/>
              <a:gd name="adj2" fmla="val -131071"/>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Helvetica Neue"/>
                <a:ea typeface="Helvetica Neue"/>
                <a:cs typeface="Helvetica Neue"/>
                <a:sym typeface="Helvetica Neue"/>
              </a:rPr>
              <a:t>Inter-community edge density</a:t>
            </a:r>
            <a:endParaRPr>
              <a:latin typeface="Helvetica Neue"/>
              <a:ea typeface="Helvetica Neue"/>
              <a:cs typeface="Helvetica Neue"/>
              <a:sym typeface="Helvetica Neue"/>
            </a:endParaRPr>
          </a:p>
        </p:txBody>
      </p:sp>
      <p:sp>
        <p:nvSpPr>
          <p:cNvPr id="348" name="Google Shape;348;p33"/>
          <p:cNvSpPr/>
          <p:nvPr/>
        </p:nvSpPr>
        <p:spPr>
          <a:xfrm>
            <a:off x="5411225" y="3773575"/>
            <a:ext cx="1632600" cy="542700"/>
          </a:xfrm>
          <a:prstGeom prst="wedgeRoundRectCallout">
            <a:avLst>
              <a:gd name="adj1" fmla="val -39094"/>
              <a:gd name="adj2" fmla="val -127368"/>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Helvetica Neue"/>
                <a:ea typeface="Helvetica Neue"/>
                <a:cs typeface="Helvetica Neue"/>
                <a:sym typeface="Helvetica Neue"/>
              </a:rPr>
              <a:t>Intra-community edge density</a:t>
            </a:r>
            <a:endParaRPr>
              <a:latin typeface="Helvetica Neue"/>
              <a:ea typeface="Helvetica Neue"/>
              <a:cs typeface="Helvetica Neue"/>
              <a:sym typeface="Helvetica Neue"/>
            </a:endParaRPr>
          </a:p>
        </p:txBody>
      </p:sp>
      <p:sp>
        <p:nvSpPr>
          <p:cNvPr id="349" name="Google Shape;349;p33"/>
          <p:cNvSpPr txBox="1"/>
          <p:nvPr/>
        </p:nvSpPr>
        <p:spPr>
          <a:xfrm>
            <a:off x="1486700" y="4624925"/>
            <a:ext cx="64155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Helvetica Neue"/>
                <a:ea typeface="Helvetica Neue"/>
                <a:cs typeface="Helvetica Neue"/>
                <a:sym typeface="Helvetica Neue"/>
              </a:rPr>
              <a:t>This result connects the </a:t>
            </a:r>
            <a:r>
              <a:rPr lang="en" sz="1800" i="1">
                <a:latin typeface="Helvetica Neue"/>
                <a:ea typeface="Helvetica Neue"/>
                <a:cs typeface="Helvetica Neue"/>
                <a:sym typeface="Helvetica Neue"/>
              </a:rPr>
              <a:t>resolution limit of modularity</a:t>
            </a:r>
            <a:r>
              <a:rPr lang="en" sz="1800">
                <a:latin typeface="Helvetica Neue"/>
                <a:ea typeface="Helvetica Neue"/>
                <a:cs typeface="Helvetica Neue"/>
                <a:sym typeface="Helvetica Neue"/>
              </a:rPr>
              <a:t> with the </a:t>
            </a:r>
            <a:r>
              <a:rPr lang="en" sz="1800" i="1">
                <a:latin typeface="Helvetica Neue"/>
                <a:ea typeface="Helvetica Neue"/>
                <a:cs typeface="Helvetica Neue"/>
                <a:sym typeface="Helvetica Neue"/>
              </a:rPr>
              <a:t>random graph theories</a:t>
            </a:r>
            <a:endParaRPr sz="1800" i="1">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000"/>
                                        <p:tgtEl>
                                          <p:spTgt spid="3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7"/>
                                        </p:tgtEl>
                                        <p:attrNameLst>
                                          <p:attrName>style.visibility</p:attrName>
                                        </p:attrNameLst>
                                      </p:cBhvr>
                                      <p:to>
                                        <p:strVal val="visible"/>
                                      </p:to>
                                    </p:set>
                                    <p:animEffect transition="in" filter="fade">
                                      <p:cBhvr>
                                        <p:cTn id="12" dur="1000"/>
                                        <p:tgtEl>
                                          <p:spTgt spid="3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
                                        </p:tgtEl>
                                        <p:attrNameLst>
                                          <p:attrName>style.visibility</p:attrName>
                                        </p:attrNameLst>
                                      </p:cBhvr>
                                      <p:to>
                                        <p:strVal val="visible"/>
                                      </p:to>
                                    </p:set>
                                    <p:animEffect transition="in" filter="fade">
                                      <p:cBhvr>
                                        <p:cTn id="17" dur="1000"/>
                                        <p:tgtEl>
                                          <p:spTgt spid="3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9"/>
                                        </p:tgtEl>
                                        <p:attrNameLst>
                                          <p:attrName>style.visibility</p:attrName>
                                        </p:attrNameLst>
                                      </p:cBhvr>
                                      <p:to>
                                        <p:strVal val="visible"/>
                                      </p:to>
                                    </p:set>
                                    <p:animEffect transition="in" filter="fade">
                                      <p:cBhvr>
                                        <p:cTn id="22"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4"/>
          <p:cNvPicPr preferRelativeResize="0"/>
          <p:nvPr/>
        </p:nvPicPr>
        <p:blipFill>
          <a:blip r:embed="rId3">
            <a:alphaModFix/>
          </a:blip>
          <a:stretch>
            <a:fillRect/>
          </a:stretch>
        </p:blipFill>
        <p:spPr>
          <a:xfrm>
            <a:off x="6860800" y="6058724"/>
            <a:ext cx="628650" cy="504825"/>
          </a:xfrm>
          <a:prstGeom prst="rect">
            <a:avLst/>
          </a:prstGeom>
          <a:noFill/>
          <a:ln>
            <a:noFill/>
          </a:ln>
        </p:spPr>
      </p:pic>
      <p:sp>
        <p:nvSpPr>
          <p:cNvPr id="355" name="Google Shape;355;p34"/>
          <p:cNvSpPr/>
          <p:nvPr/>
        </p:nvSpPr>
        <p:spPr>
          <a:xfrm>
            <a:off x="189800" y="1213000"/>
            <a:ext cx="8825700" cy="261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The modularity maximization works correctly only if the resolution parameter resides inside the established bounds</a:t>
            </a: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356" name="Google Shape;356;p34"/>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57" name="Google Shape;357;p34"/>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34"/>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59" name="Google Shape;359;p34"/>
          <p:cNvSpPr txBox="1"/>
          <p:nvPr/>
        </p:nvSpPr>
        <p:spPr>
          <a:xfrm>
            <a:off x="1143000" y="152400"/>
            <a:ext cx="69084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mn-lt"/>
                <a:ea typeface="Helvetica Neue"/>
                <a:cs typeface="Helvetica Neue"/>
                <a:sym typeface="Helvetica Neue"/>
              </a:rPr>
              <a:t>Bounds on resolution parameter  </a:t>
            </a:r>
            <a:endParaRPr sz="2800" dirty="0">
              <a:solidFill>
                <a:srgbClr val="C00000"/>
              </a:solidFill>
              <a:latin typeface="+mn-lt"/>
              <a:ea typeface="Helvetica Neue"/>
              <a:cs typeface="Helvetica Neue"/>
              <a:sym typeface="Helvetica Neue"/>
            </a:endParaRPr>
          </a:p>
        </p:txBody>
      </p:sp>
      <p:pic>
        <p:nvPicPr>
          <p:cNvPr id="360" name="Google Shape;360;p34"/>
          <p:cNvPicPr preferRelativeResize="0"/>
          <p:nvPr/>
        </p:nvPicPr>
        <p:blipFill>
          <a:blip r:embed="rId4">
            <a:alphaModFix/>
          </a:blip>
          <a:stretch>
            <a:fillRect/>
          </a:stretch>
        </p:blipFill>
        <p:spPr>
          <a:xfrm>
            <a:off x="294613" y="2190975"/>
            <a:ext cx="4209101" cy="3641024"/>
          </a:xfrm>
          <a:prstGeom prst="rect">
            <a:avLst/>
          </a:prstGeom>
          <a:noFill/>
          <a:ln>
            <a:noFill/>
          </a:ln>
        </p:spPr>
      </p:pic>
      <p:pic>
        <p:nvPicPr>
          <p:cNvPr id="361" name="Google Shape;361;p34"/>
          <p:cNvPicPr preferRelativeResize="0"/>
          <p:nvPr/>
        </p:nvPicPr>
        <p:blipFill>
          <a:blip r:embed="rId5">
            <a:alphaModFix/>
          </a:blip>
          <a:stretch>
            <a:fillRect/>
          </a:stretch>
        </p:blipFill>
        <p:spPr>
          <a:xfrm>
            <a:off x="4806400" y="2314526"/>
            <a:ext cx="4209101" cy="3393920"/>
          </a:xfrm>
          <a:prstGeom prst="rect">
            <a:avLst/>
          </a:prstGeom>
          <a:noFill/>
          <a:ln>
            <a:noFill/>
          </a:ln>
        </p:spPr>
      </p:pic>
      <p:sp>
        <p:nvSpPr>
          <p:cNvPr id="362" name="Google Shape;362;p34"/>
          <p:cNvSpPr txBox="1"/>
          <p:nvPr/>
        </p:nvSpPr>
        <p:spPr>
          <a:xfrm>
            <a:off x="1322275" y="6075725"/>
            <a:ext cx="63744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Helvetica Neue"/>
                <a:ea typeface="Helvetica Neue"/>
                <a:cs typeface="Helvetica Neue"/>
                <a:sym typeface="Helvetica Neue"/>
              </a:rPr>
              <a:t>Assume the inter-community edge density is uniformly </a:t>
            </a:r>
            <a:endParaRPr sz="1800">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gtEl>
                                        <p:attrNameLst>
                                          <p:attrName>style.visibility</p:attrName>
                                        </p:attrNameLst>
                                      </p:cBhvr>
                                      <p:to>
                                        <p:strVal val="visible"/>
                                      </p:to>
                                    </p:set>
                                    <p:animEffect transition="in" filter="fade">
                                      <p:cBhvr>
                                        <p:cTn id="12" dur="10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35"/>
          <p:cNvPicPr preferRelativeResize="0"/>
          <p:nvPr/>
        </p:nvPicPr>
        <p:blipFill>
          <a:blip r:embed="rId3">
            <a:alphaModFix/>
          </a:blip>
          <a:stretch>
            <a:fillRect/>
          </a:stretch>
        </p:blipFill>
        <p:spPr>
          <a:xfrm>
            <a:off x="4856225" y="1983387"/>
            <a:ext cx="3828126" cy="2891225"/>
          </a:xfrm>
          <a:prstGeom prst="rect">
            <a:avLst/>
          </a:prstGeom>
          <a:noFill/>
          <a:ln>
            <a:noFill/>
          </a:ln>
        </p:spPr>
      </p:pic>
      <p:sp>
        <p:nvSpPr>
          <p:cNvPr id="368" name="Google Shape;368;p35"/>
          <p:cNvSpPr/>
          <p:nvPr/>
        </p:nvSpPr>
        <p:spPr>
          <a:xfrm>
            <a:off x="189800" y="1213000"/>
            <a:ext cx="8825700" cy="261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Helvetica Neue"/>
              <a:buChar char="➢"/>
            </a:pPr>
            <a:r>
              <a:rPr lang="en" sz="2400" dirty="0">
                <a:solidFill>
                  <a:schemeClr val="dk1"/>
                </a:solidFill>
                <a:latin typeface="Helvetica Neue"/>
                <a:ea typeface="Helvetica Neue"/>
                <a:cs typeface="Helvetica Neue"/>
                <a:sym typeface="Helvetica Neue"/>
              </a:rPr>
              <a:t>There is no suitable resolution parameter to detect the following three communities</a:t>
            </a:r>
            <a:endParaRPr sz="24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dirty="0">
              <a:solidFill>
                <a:schemeClr val="dk1"/>
              </a:solidFill>
              <a:latin typeface="Helvetica Neue"/>
              <a:ea typeface="Helvetica Neue"/>
              <a:cs typeface="Helvetica Neue"/>
              <a:sym typeface="Helvetica Neue"/>
            </a:endParaRPr>
          </a:p>
        </p:txBody>
      </p:sp>
      <p:sp>
        <p:nvSpPr>
          <p:cNvPr id="369" name="Google Shape;369;p35"/>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70" name="Google Shape;370;p35"/>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35"/>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35"/>
          <p:cNvSpPr txBox="1"/>
          <p:nvPr/>
        </p:nvSpPr>
        <p:spPr>
          <a:xfrm>
            <a:off x="571500" y="177300"/>
            <a:ext cx="77148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mn-lt"/>
                <a:ea typeface="Helvetica Neue"/>
                <a:cs typeface="Helvetica Neue"/>
                <a:sym typeface="Helvetica Neue"/>
              </a:rPr>
              <a:t>When does Modularity Maximization fail? </a:t>
            </a:r>
            <a:endParaRPr sz="2800" dirty="0">
              <a:solidFill>
                <a:srgbClr val="C00000"/>
              </a:solidFill>
              <a:latin typeface="+mn-lt"/>
              <a:ea typeface="Helvetica Neue"/>
              <a:cs typeface="Helvetica Neue"/>
              <a:sym typeface="Helvetica Neue"/>
            </a:endParaRPr>
          </a:p>
        </p:txBody>
      </p:sp>
      <p:pic>
        <p:nvPicPr>
          <p:cNvPr id="373" name="Google Shape;373;p35"/>
          <p:cNvPicPr preferRelativeResize="0"/>
          <p:nvPr/>
        </p:nvPicPr>
        <p:blipFill>
          <a:blip r:embed="rId4">
            <a:alphaModFix/>
          </a:blip>
          <a:stretch>
            <a:fillRect/>
          </a:stretch>
        </p:blipFill>
        <p:spPr>
          <a:xfrm>
            <a:off x="1817375" y="3730325"/>
            <a:ext cx="4018950" cy="2660550"/>
          </a:xfrm>
          <a:prstGeom prst="rect">
            <a:avLst/>
          </a:prstGeom>
          <a:noFill/>
          <a:ln>
            <a:noFill/>
          </a:ln>
        </p:spPr>
      </p:pic>
      <p:pic>
        <p:nvPicPr>
          <p:cNvPr id="374" name="Google Shape;374;p35"/>
          <p:cNvPicPr preferRelativeResize="0"/>
          <p:nvPr/>
        </p:nvPicPr>
        <p:blipFill>
          <a:blip r:embed="rId5">
            <a:alphaModFix/>
          </a:blip>
          <a:stretch>
            <a:fillRect/>
          </a:stretch>
        </p:blipFill>
        <p:spPr>
          <a:xfrm>
            <a:off x="779550" y="2549425"/>
            <a:ext cx="2672100" cy="1122600"/>
          </a:xfrm>
          <a:prstGeom prst="rect">
            <a:avLst/>
          </a:prstGeom>
          <a:noFill/>
          <a:ln>
            <a:noFill/>
          </a:ln>
        </p:spPr>
      </p:pic>
      <p:sp>
        <p:nvSpPr>
          <p:cNvPr id="375" name="Google Shape;375;p35"/>
          <p:cNvSpPr txBox="1"/>
          <p:nvPr/>
        </p:nvSpPr>
        <p:spPr>
          <a:xfrm>
            <a:off x="189800" y="2105425"/>
            <a:ext cx="4152000" cy="44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Helvetica Neue"/>
                <a:ea typeface="Helvetica Neue"/>
                <a:cs typeface="Helvetica Neue"/>
                <a:sym typeface="Helvetica Neue"/>
              </a:rPr>
              <a:t>Edge Density Matrix (posterior estimates):</a:t>
            </a:r>
            <a:endParaRPr>
              <a:latin typeface="Helvetica Neue"/>
              <a:ea typeface="Helvetica Neue"/>
              <a:cs typeface="Helvetica Neue"/>
              <a:sym typeface="Helvetica Neue"/>
            </a:endParaRPr>
          </a:p>
        </p:txBody>
      </p:sp>
      <p:sp>
        <p:nvSpPr>
          <p:cNvPr id="376" name="Google Shape;376;p35"/>
          <p:cNvSpPr/>
          <p:nvPr/>
        </p:nvSpPr>
        <p:spPr>
          <a:xfrm>
            <a:off x="2111675" y="3226725"/>
            <a:ext cx="473700" cy="2664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7" name="Google Shape;377;p35"/>
          <p:cNvCxnSpPr>
            <a:stCxn id="376" idx="2"/>
          </p:cNvCxnSpPr>
          <p:nvPr/>
        </p:nvCxnSpPr>
        <p:spPr>
          <a:xfrm>
            <a:off x="2348525" y="3493125"/>
            <a:ext cx="0" cy="1983300"/>
          </a:xfrm>
          <a:prstGeom prst="straightConnector1">
            <a:avLst/>
          </a:prstGeom>
          <a:noFill/>
          <a:ln w="28575" cap="flat" cmpd="sng">
            <a:solidFill>
              <a:srgbClr val="FF0000"/>
            </a:solidFill>
            <a:prstDash val="solid"/>
            <a:round/>
            <a:headEnd type="none" w="med" len="med"/>
            <a:tailEnd type="triangle" w="med" len="med"/>
          </a:ln>
        </p:spPr>
      </p:cxnSp>
      <p:sp>
        <p:nvSpPr>
          <p:cNvPr id="378" name="Google Shape;378;p35"/>
          <p:cNvSpPr/>
          <p:nvPr/>
        </p:nvSpPr>
        <p:spPr>
          <a:xfrm>
            <a:off x="1504275" y="2688400"/>
            <a:ext cx="473700" cy="2664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9" name="Google Shape;379;p35"/>
          <p:cNvCxnSpPr>
            <a:stCxn id="378" idx="3"/>
          </p:cNvCxnSpPr>
          <p:nvPr/>
        </p:nvCxnSpPr>
        <p:spPr>
          <a:xfrm>
            <a:off x="1977975" y="2821600"/>
            <a:ext cx="2551500" cy="2763600"/>
          </a:xfrm>
          <a:prstGeom prst="bentConnector2">
            <a:avLst/>
          </a:prstGeom>
          <a:noFill/>
          <a:ln w="28575" cap="flat" cmpd="sng">
            <a:solidFill>
              <a:schemeClr val="dk2"/>
            </a:solidFill>
            <a:prstDash val="solid"/>
            <a:round/>
            <a:headEnd type="none"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5"/>
                                        </p:tgtEl>
                                        <p:attrNameLst>
                                          <p:attrName>style.visibility</p:attrName>
                                        </p:attrNameLst>
                                      </p:cBhvr>
                                      <p:to>
                                        <p:strVal val="visible"/>
                                      </p:to>
                                    </p:set>
                                    <p:animEffect transition="in" filter="fade">
                                      <p:cBhvr>
                                        <p:cTn id="12" dur="1000"/>
                                        <p:tgtEl>
                                          <p:spTgt spid="375"/>
                                        </p:tgtEl>
                                      </p:cBhvr>
                                    </p:animEffect>
                                  </p:childTnLst>
                                </p:cTn>
                              </p:par>
                              <p:par>
                                <p:cTn id="13" presetID="10" presetClass="entr" presetSubtype="0" fill="hold" nodeType="withEffect">
                                  <p:stCondLst>
                                    <p:cond delay="0"/>
                                  </p:stCondLst>
                                  <p:childTnLst>
                                    <p:set>
                                      <p:cBhvr>
                                        <p:cTn id="14" dur="1" fill="hold">
                                          <p:stCondLst>
                                            <p:cond delay="0"/>
                                          </p:stCondLst>
                                        </p:cTn>
                                        <p:tgtEl>
                                          <p:spTgt spid="374"/>
                                        </p:tgtEl>
                                        <p:attrNameLst>
                                          <p:attrName>style.visibility</p:attrName>
                                        </p:attrNameLst>
                                      </p:cBhvr>
                                      <p:to>
                                        <p:strVal val="visible"/>
                                      </p:to>
                                    </p:set>
                                    <p:animEffect transition="in" filter="fade">
                                      <p:cBhvr>
                                        <p:cTn id="15" dur="1000"/>
                                        <p:tgtEl>
                                          <p:spTgt spid="3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3"/>
                                        </p:tgtEl>
                                        <p:attrNameLst>
                                          <p:attrName>style.visibility</p:attrName>
                                        </p:attrNameLst>
                                      </p:cBhvr>
                                      <p:to>
                                        <p:strVal val="visible"/>
                                      </p:to>
                                    </p:set>
                                    <p:animEffect transition="in" filter="fade">
                                      <p:cBhvr>
                                        <p:cTn id="20" dur="1000"/>
                                        <p:tgtEl>
                                          <p:spTgt spid="37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6"/>
                                        </p:tgtEl>
                                        <p:attrNameLst>
                                          <p:attrName>style.visibility</p:attrName>
                                        </p:attrNameLst>
                                      </p:cBhvr>
                                      <p:to>
                                        <p:strVal val="visible"/>
                                      </p:to>
                                    </p:set>
                                    <p:animEffect transition="in" filter="fade">
                                      <p:cBhvr>
                                        <p:cTn id="25" dur="1000"/>
                                        <p:tgtEl>
                                          <p:spTgt spid="376"/>
                                        </p:tgtEl>
                                      </p:cBhvr>
                                    </p:animEffect>
                                  </p:childTnLst>
                                </p:cTn>
                              </p:par>
                              <p:par>
                                <p:cTn id="26" presetID="10" presetClass="entr" presetSubtype="0" fill="hold" nodeType="withEffect">
                                  <p:stCondLst>
                                    <p:cond delay="0"/>
                                  </p:stCondLst>
                                  <p:childTnLst>
                                    <p:set>
                                      <p:cBhvr>
                                        <p:cTn id="27" dur="1" fill="hold">
                                          <p:stCondLst>
                                            <p:cond delay="0"/>
                                          </p:stCondLst>
                                        </p:cTn>
                                        <p:tgtEl>
                                          <p:spTgt spid="377"/>
                                        </p:tgtEl>
                                        <p:attrNameLst>
                                          <p:attrName>style.visibility</p:attrName>
                                        </p:attrNameLst>
                                      </p:cBhvr>
                                      <p:to>
                                        <p:strVal val="visible"/>
                                      </p:to>
                                    </p:set>
                                    <p:animEffect transition="in" filter="fade">
                                      <p:cBhvr>
                                        <p:cTn id="28" dur="1000"/>
                                        <p:tgtEl>
                                          <p:spTgt spid="377"/>
                                        </p:tgtEl>
                                      </p:cBhvr>
                                    </p:animEffect>
                                  </p:childTnLst>
                                </p:cTn>
                              </p:par>
                              <p:par>
                                <p:cTn id="29" presetID="10" presetClass="entr" presetSubtype="0" fill="hold" nodeType="withEffect">
                                  <p:stCondLst>
                                    <p:cond delay="0"/>
                                  </p:stCondLst>
                                  <p:childTnLst>
                                    <p:set>
                                      <p:cBhvr>
                                        <p:cTn id="30" dur="1" fill="hold">
                                          <p:stCondLst>
                                            <p:cond delay="0"/>
                                          </p:stCondLst>
                                        </p:cTn>
                                        <p:tgtEl>
                                          <p:spTgt spid="379"/>
                                        </p:tgtEl>
                                        <p:attrNameLst>
                                          <p:attrName>style.visibility</p:attrName>
                                        </p:attrNameLst>
                                      </p:cBhvr>
                                      <p:to>
                                        <p:strVal val="visible"/>
                                      </p:to>
                                    </p:set>
                                    <p:animEffect transition="in" filter="fade">
                                      <p:cBhvr>
                                        <p:cTn id="31" dur="1000"/>
                                        <p:tgtEl>
                                          <p:spTgt spid="379"/>
                                        </p:tgtEl>
                                      </p:cBhvr>
                                    </p:animEffect>
                                  </p:childTnLst>
                                </p:cTn>
                              </p:par>
                              <p:par>
                                <p:cTn id="32" presetID="10" presetClass="entr" presetSubtype="0" fill="hold" nodeType="withEffect">
                                  <p:stCondLst>
                                    <p:cond delay="0"/>
                                  </p:stCondLst>
                                  <p:childTnLst>
                                    <p:set>
                                      <p:cBhvr>
                                        <p:cTn id="33" dur="1" fill="hold">
                                          <p:stCondLst>
                                            <p:cond delay="0"/>
                                          </p:stCondLst>
                                        </p:cTn>
                                        <p:tgtEl>
                                          <p:spTgt spid="378"/>
                                        </p:tgtEl>
                                        <p:attrNameLst>
                                          <p:attrName>style.visibility</p:attrName>
                                        </p:attrNameLst>
                                      </p:cBhvr>
                                      <p:to>
                                        <p:strVal val="visible"/>
                                      </p:to>
                                    </p:set>
                                    <p:animEffect transition="in" filter="fade">
                                      <p:cBhvr>
                                        <p:cTn id="34"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6"/>
          <p:cNvSpPr/>
          <p:nvPr/>
        </p:nvSpPr>
        <p:spPr>
          <a:xfrm>
            <a:off x="189800" y="1213000"/>
            <a:ext cx="8825700" cy="261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The plateaus problem is analogous to finding mountains that are located at different plateaus </a:t>
            </a:r>
            <a:endParaRPr sz="24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Using a single altitude either would miss the lower mountains, or would treat the higher peaks as one mountain</a:t>
            </a:r>
            <a:endParaRPr sz="18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385" name="Google Shape;385;p36"/>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86" name="Google Shape;386;p36"/>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87" name="Google Shape;387;p36"/>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388" name="Google Shape;388;p36"/>
          <p:cNvSpPr txBox="1"/>
          <p:nvPr/>
        </p:nvSpPr>
        <p:spPr>
          <a:xfrm>
            <a:off x="571500" y="152400"/>
            <a:ext cx="77148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mn-lt"/>
                <a:ea typeface="Helvetica Neue"/>
                <a:cs typeface="Helvetica Neue"/>
                <a:sym typeface="Helvetica Neue"/>
              </a:rPr>
              <a:t>“Plateaus” problem </a:t>
            </a:r>
            <a:endParaRPr sz="2800" dirty="0">
              <a:solidFill>
                <a:srgbClr val="C00000"/>
              </a:solidFill>
              <a:latin typeface="+mn-lt"/>
              <a:ea typeface="Helvetica Neue"/>
              <a:cs typeface="Helvetica Neue"/>
              <a:sym typeface="Helvetica Neue"/>
            </a:endParaRPr>
          </a:p>
        </p:txBody>
      </p:sp>
      <p:pic>
        <p:nvPicPr>
          <p:cNvPr id="389" name="Google Shape;389;p36"/>
          <p:cNvPicPr preferRelativeResize="0"/>
          <p:nvPr/>
        </p:nvPicPr>
        <p:blipFill>
          <a:blip r:embed="rId3">
            <a:alphaModFix/>
          </a:blip>
          <a:stretch>
            <a:fillRect/>
          </a:stretch>
        </p:blipFill>
        <p:spPr>
          <a:xfrm>
            <a:off x="931400" y="3266175"/>
            <a:ext cx="4048675" cy="3128050"/>
          </a:xfrm>
          <a:prstGeom prst="rect">
            <a:avLst/>
          </a:prstGeom>
          <a:noFill/>
          <a:ln>
            <a:noFill/>
          </a:ln>
        </p:spPr>
      </p:pic>
      <p:pic>
        <p:nvPicPr>
          <p:cNvPr id="390" name="Google Shape;390;p36"/>
          <p:cNvPicPr preferRelativeResize="0"/>
          <p:nvPr/>
        </p:nvPicPr>
        <p:blipFill>
          <a:blip r:embed="rId4">
            <a:alphaModFix/>
          </a:blip>
          <a:stretch>
            <a:fillRect/>
          </a:stretch>
        </p:blipFill>
        <p:spPr>
          <a:xfrm>
            <a:off x="4980075" y="4689521"/>
            <a:ext cx="3686649" cy="1165250"/>
          </a:xfrm>
          <a:prstGeom prst="rect">
            <a:avLst/>
          </a:prstGeom>
          <a:noFill/>
          <a:ln>
            <a:noFill/>
          </a:ln>
        </p:spPr>
      </p:pic>
      <p:sp>
        <p:nvSpPr>
          <p:cNvPr id="391" name="Google Shape;391;p36"/>
          <p:cNvSpPr txBox="1"/>
          <p:nvPr/>
        </p:nvSpPr>
        <p:spPr>
          <a:xfrm>
            <a:off x="4391100" y="3335250"/>
            <a:ext cx="46245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Helvetica Neue"/>
                <a:ea typeface="Helvetica Neue"/>
                <a:cs typeface="Helvetica Neue"/>
                <a:sym typeface="Helvetica Neue"/>
              </a:rPr>
              <a:t>Log-likelihood ratio test (LLR):</a:t>
            </a:r>
            <a:endParaRPr sz="1800">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b="1" i="1">
                <a:solidFill>
                  <a:srgbClr val="FF0000"/>
                </a:solidFill>
                <a:latin typeface="Helvetica Neue"/>
                <a:ea typeface="Helvetica Neue"/>
                <a:cs typeface="Helvetica Neue"/>
                <a:sym typeface="Helvetica Neue"/>
              </a:rPr>
              <a:t>Null </a:t>
            </a:r>
            <a:r>
              <a:rPr lang="en" b="1">
                <a:latin typeface="Helvetica Neue"/>
                <a:ea typeface="Helvetica Neue"/>
                <a:cs typeface="Helvetica Neue"/>
                <a:sym typeface="Helvetica Neue"/>
              </a:rPr>
              <a:t>Model H0</a:t>
            </a:r>
            <a:r>
              <a:rPr lang="en">
                <a:latin typeface="Helvetica Neue"/>
                <a:ea typeface="Helvetica Neue"/>
                <a:cs typeface="Helvetica Neue"/>
                <a:sym typeface="Helvetica Neue"/>
              </a:rPr>
              <a:t>: degree-corrected random graph</a:t>
            </a: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b="1" i="1">
                <a:solidFill>
                  <a:srgbClr val="FF0000"/>
                </a:solidFill>
                <a:latin typeface="Helvetica Neue"/>
                <a:ea typeface="Helvetica Neue"/>
                <a:cs typeface="Helvetica Neue"/>
                <a:sym typeface="Helvetica Neue"/>
              </a:rPr>
              <a:t>Nested </a:t>
            </a:r>
            <a:r>
              <a:rPr lang="en" b="1">
                <a:latin typeface="Helvetica Neue"/>
                <a:ea typeface="Helvetica Neue"/>
                <a:cs typeface="Helvetica Neue"/>
                <a:sym typeface="Helvetica Neue"/>
              </a:rPr>
              <a:t>Model H1</a:t>
            </a:r>
            <a:r>
              <a:rPr lang="en">
                <a:latin typeface="Helvetica Neue"/>
                <a:ea typeface="Helvetica Neue"/>
                <a:cs typeface="Helvetica Neue"/>
                <a:sym typeface="Helvetica Neue"/>
              </a:rPr>
              <a:t>: degree-corrected PPM</a:t>
            </a: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The likelihood of H1 should be </a:t>
            </a:r>
            <a:r>
              <a:rPr lang="en" b="1">
                <a:latin typeface="Helvetica Neue"/>
                <a:ea typeface="Helvetica Neue"/>
                <a:cs typeface="Helvetica Neue"/>
                <a:sym typeface="Helvetica Neue"/>
              </a:rPr>
              <a:t>much</a:t>
            </a:r>
            <a:r>
              <a:rPr lang="en">
                <a:latin typeface="Helvetica Neue"/>
                <a:ea typeface="Helvetica Neue"/>
                <a:cs typeface="Helvetica Neue"/>
                <a:sym typeface="Helvetica Neue"/>
              </a:rPr>
              <a:t> larger than the likelihood of H0</a:t>
            </a:r>
            <a:endParaRPr>
              <a:latin typeface="Helvetica Neue"/>
              <a:ea typeface="Helvetica Neue"/>
              <a:cs typeface="Helvetica Neue"/>
              <a:sym typeface="Helvetica Neue"/>
            </a:endParaRPr>
          </a:p>
        </p:txBody>
      </p:sp>
      <p:sp>
        <p:nvSpPr>
          <p:cNvPr id="392" name="Google Shape;392;p36"/>
          <p:cNvSpPr txBox="1"/>
          <p:nvPr/>
        </p:nvSpPr>
        <p:spPr>
          <a:xfrm>
            <a:off x="189800" y="2576700"/>
            <a:ext cx="8427000" cy="497700"/>
          </a:xfrm>
          <a:prstGeom prst="rect">
            <a:avLst/>
          </a:prstGeom>
          <a:noFill/>
          <a:ln>
            <a:noFill/>
          </a:ln>
        </p:spPr>
        <p:txBody>
          <a:bodyPr spcFirstLastPara="1" wrap="square" lIns="91425" tIns="91425" rIns="91425" bIns="91425" anchor="t" anchorCtr="0">
            <a:noAutofit/>
          </a:bodyPr>
          <a:lstStyle/>
          <a:p>
            <a:pPr marL="914400" lvl="1" indent="-342900" algn="l" rtl="0">
              <a:spcBef>
                <a:spcPts val="0"/>
              </a:spcBef>
              <a:spcAft>
                <a:spcPts val="0"/>
              </a:spcAft>
              <a:buClr>
                <a:schemeClr val="dk1"/>
              </a:buClr>
              <a:buSzPts val="1800"/>
              <a:buFont typeface="Helvetica Neue"/>
              <a:buChar char="○"/>
            </a:pPr>
            <a:r>
              <a:rPr lang="en" sz="1800" b="1">
                <a:solidFill>
                  <a:schemeClr val="dk1"/>
                </a:solidFill>
                <a:latin typeface="Helvetica Neue"/>
                <a:ea typeface="Helvetica Neue"/>
                <a:cs typeface="Helvetica Neue"/>
                <a:sym typeface="Helvetica Neue"/>
              </a:rPr>
              <a:t>Solution</a:t>
            </a:r>
            <a:r>
              <a:rPr lang="en" sz="1800">
                <a:solidFill>
                  <a:schemeClr val="dk1"/>
                </a:solidFill>
                <a:latin typeface="Helvetica Neue"/>
                <a:ea typeface="Helvetica Neue"/>
                <a:cs typeface="Helvetica Neue"/>
                <a:sym typeface="Helvetica Neue"/>
              </a:rPr>
              <a:t>: detect community at each branch of the recursion; continue if the partition at each branch is statistically significant</a:t>
            </a:r>
            <a:endParaRPr sz="180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10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2"/>
                                        </p:tgtEl>
                                        <p:attrNameLst>
                                          <p:attrName>style.visibility</p:attrName>
                                        </p:attrNameLst>
                                      </p:cBhvr>
                                      <p:to>
                                        <p:strVal val="visible"/>
                                      </p:to>
                                    </p:set>
                                    <p:animEffect transition="in" filter="fade">
                                      <p:cBhvr>
                                        <p:cTn id="12" dur="1000"/>
                                        <p:tgtEl>
                                          <p:spTgt spid="3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1"/>
                                        </p:tgtEl>
                                        <p:attrNameLst>
                                          <p:attrName>style.visibility</p:attrName>
                                        </p:attrNameLst>
                                      </p:cBhvr>
                                      <p:to>
                                        <p:strVal val="visible"/>
                                      </p:to>
                                    </p:set>
                                    <p:animEffect transition="in" filter="fade">
                                      <p:cBhvr>
                                        <p:cTn id="17" dur="1000"/>
                                        <p:tgtEl>
                                          <p:spTgt spid="3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gtEl>
                                        <p:attrNameLst>
                                          <p:attrName>style.visibility</p:attrName>
                                        </p:attrNameLst>
                                      </p:cBhvr>
                                      <p:to>
                                        <p:strVal val="visible"/>
                                      </p:to>
                                    </p:set>
                                    <p:animEffect transition="in" filter="fade">
                                      <p:cBhvr>
                                        <p:cTn id="22" dur="1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37"/>
          <p:cNvPicPr preferRelativeResize="0"/>
          <p:nvPr/>
        </p:nvPicPr>
        <p:blipFill>
          <a:blip r:embed="rId3">
            <a:alphaModFix/>
          </a:blip>
          <a:stretch>
            <a:fillRect/>
          </a:stretch>
        </p:blipFill>
        <p:spPr>
          <a:xfrm>
            <a:off x="1564725" y="1859200"/>
            <a:ext cx="6358975" cy="4855925"/>
          </a:xfrm>
          <a:prstGeom prst="rect">
            <a:avLst/>
          </a:prstGeom>
          <a:noFill/>
          <a:ln>
            <a:noFill/>
          </a:ln>
        </p:spPr>
      </p:pic>
      <p:sp>
        <p:nvSpPr>
          <p:cNvPr id="398" name="Google Shape;398;p37"/>
          <p:cNvSpPr/>
          <p:nvPr/>
        </p:nvSpPr>
        <p:spPr>
          <a:xfrm>
            <a:off x="189800" y="1213000"/>
            <a:ext cx="8825700" cy="261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The hypothesis testing framework for statistically significant community detection</a:t>
            </a: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399" name="Google Shape;399;p37"/>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p37"/>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p37"/>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37"/>
          <p:cNvSpPr txBox="1"/>
          <p:nvPr/>
        </p:nvSpPr>
        <p:spPr>
          <a:xfrm>
            <a:off x="1111351" y="152400"/>
            <a:ext cx="69084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a:solidFill>
                  <a:srgbClr val="C00000"/>
                </a:solidFill>
                <a:latin typeface="+mn-lt"/>
                <a:ea typeface="Helvetica Neue"/>
                <a:cs typeface="Helvetica Neue"/>
                <a:sym typeface="Helvetica Neue"/>
              </a:rPr>
              <a:t>Calculating the P-values</a:t>
            </a:r>
            <a:endParaRPr sz="2800">
              <a:solidFill>
                <a:srgbClr val="C00000"/>
              </a:solidFill>
              <a:latin typeface="+mn-lt"/>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p:nvPr/>
        </p:nvSpPr>
        <p:spPr>
          <a:xfrm>
            <a:off x="838200" y="1371600"/>
            <a:ext cx="6858000" cy="4425800"/>
          </a:xfrm>
          <a:prstGeom prst="rect">
            <a:avLst/>
          </a:prstGeom>
          <a:noFill/>
          <a:ln>
            <a:noFill/>
          </a:ln>
        </p:spPr>
        <p:txBody>
          <a:bodyPr spcFirstLastPara="1" wrap="square" lIns="91425" tIns="45700" rIns="91425" bIns="45700" anchor="t" anchorCtr="0">
            <a:noAutofit/>
          </a:bodyPr>
          <a:lstStyle/>
          <a:p>
            <a:pPr lvl="0">
              <a:buClr>
                <a:schemeClr val="dk1"/>
              </a:buClr>
              <a:buSzPts val="2400"/>
            </a:pPr>
            <a:r>
              <a:rPr lang="en-US" sz="2400" dirty="0">
                <a:solidFill>
                  <a:srgbClr val="990033"/>
                </a:solidFill>
              </a:rPr>
              <a:t>We will discuss the current work of the RPI CS Network Science group which relies on AI to solve some fundamental problems in Network Science. </a:t>
            </a:r>
          </a:p>
          <a:p>
            <a:pPr lvl="0">
              <a:buClr>
                <a:schemeClr val="dk1"/>
              </a:buClr>
              <a:buSzPts val="2400"/>
            </a:pPr>
            <a:r>
              <a:rPr lang="en-US" sz="2400" dirty="0">
                <a:solidFill>
                  <a:srgbClr val="990033"/>
                </a:solidFill>
              </a:rPr>
              <a:t>We will use three examples and discuss for each related work. </a:t>
            </a:r>
          </a:p>
          <a:p>
            <a:pPr lvl="0">
              <a:buClr>
                <a:schemeClr val="dk1"/>
              </a:buClr>
              <a:buSzPts val="2400"/>
            </a:pPr>
            <a:endParaRPr lang="en-US" sz="2400" b="0" i="0" u="none" strike="noStrike" cap="none" dirty="0">
              <a:solidFill>
                <a:srgbClr val="000000"/>
              </a:solidFill>
              <a:sym typeface="Arial"/>
            </a:endParaRPr>
          </a:p>
          <a:p>
            <a:pPr marL="457200" lvl="0" indent="-457200">
              <a:spcAft>
                <a:spcPts val="1200"/>
              </a:spcAft>
              <a:buClr>
                <a:srgbClr val="990033"/>
              </a:buClr>
              <a:buSzPts val="2400"/>
              <a:buFont typeface="+mj-lt"/>
              <a:buAutoNum type="arabicPeriod"/>
            </a:pPr>
            <a:r>
              <a:rPr lang="en-US" sz="2400" dirty="0">
                <a:solidFill>
                  <a:srgbClr val="990033"/>
                </a:solidFill>
              </a:rPr>
              <a:t>Community Structure in Networks</a:t>
            </a:r>
          </a:p>
          <a:p>
            <a:pPr marL="457200" lvl="0" indent="-457200">
              <a:spcAft>
                <a:spcPts val="1200"/>
              </a:spcAft>
              <a:buClr>
                <a:srgbClr val="990033"/>
              </a:buClr>
              <a:buSzPts val="2400"/>
              <a:buFont typeface="+mj-lt"/>
              <a:buAutoNum type="arabicPeriod"/>
            </a:pPr>
            <a:r>
              <a:rPr lang="en-US" sz="2400" dirty="0">
                <a:solidFill>
                  <a:srgbClr val="990033"/>
                </a:solidFill>
              </a:rPr>
              <a:t>Seeding Information Diffusion</a:t>
            </a:r>
          </a:p>
          <a:p>
            <a:pPr marL="457200" lvl="0" indent="-457200">
              <a:spcAft>
                <a:spcPts val="1200"/>
              </a:spcAft>
              <a:buClr>
                <a:srgbClr val="990033"/>
              </a:buClr>
              <a:buSzPts val="2400"/>
              <a:buFont typeface="+mj-lt"/>
              <a:buAutoNum type="arabicPeriod"/>
            </a:pPr>
            <a:r>
              <a:rPr lang="en-US" sz="2400" dirty="0">
                <a:solidFill>
                  <a:srgbClr val="990033"/>
                </a:solidFill>
              </a:rPr>
              <a:t>Modeling Evolutionary Dynamics of Groups</a:t>
            </a:r>
          </a:p>
          <a:p>
            <a:pPr marL="457200" lvl="0" indent="-457200">
              <a:buClr>
                <a:schemeClr val="dk1"/>
              </a:buClr>
              <a:buSzPts val="2400"/>
              <a:buFont typeface="+mj-lt"/>
              <a:buAutoNum type="arabicPeriod"/>
            </a:pPr>
            <a:endParaRPr lang="en-US" sz="2400" dirty="0">
              <a:solidFill>
                <a:srgbClr val="C00000"/>
              </a:solidFill>
            </a:endParaRPr>
          </a:p>
          <a:p>
            <a:pPr marL="457200" lvl="0" indent="-457200">
              <a:buClr>
                <a:schemeClr val="dk1"/>
              </a:buClr>
              <a:buSzPts val="2400"/>
              <a:buFont typeface="+mj-lt"/>
              <a:buAutoNum type="arabicPeriod"/>
            </a:pPr>
            <a:endParaRPr sz="2400" b="0" i="0" u="none" strike="noStrike" cap="none" dirty="0">
              <a:solidFill>
                <a:srgbClr val="C00000"/>
              </a:solidFill>
              <a:sym typeface="Arial"/>
            </a:endParaRPr>
          </a:p>
        </p:txBody>
      </p:sp>
      <p:sp>
        <p:nvSpPr>
          <p:cNvPr id="156" name="Google Shape;156;p19"/>
          <p:cNvSpPr txBox="1"/>
          <p:nvPr/>
        </p:nvSpPr>
        <p:spPr>
          <a:xfrm>
            <a:off x="0" y="314150"/>
            <a:ext cx="91440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3600" b="1" dirty="0">
                <a:solidFill>
                  <a:srgbClr val="C00000"/>
                </a:solidFill>
                <a:latin typeface="Helvetica Neue"/>
                <a:ea typeface="Helvetica Neue"/>
                <a:cs typeface="Helvetica Neue"/>
                <a:sym typeface="Helvetica Neue"/>
              </a:rPr>
              <a:t>Overview</a:t>
            </a:r>
            <a:endParaRPr sz="3600" b="1" dirty="0">
              <a:solidFill>
                <a:srgbClr val="C00000"/>
              </a:solidFill>
              <a:latin typeface="Helvetica Neue"/>
              <a:ea typeface="Helvetica Neue"/>
              <a:cs typeface="Helvetica Neue"/>
              <a:sym typeface="Helvetica Neue"/>
            </a:endParaRPr>
          </a:p>
        </p:txBody>
      </p:sp>
      <p:sp>
        <p:nvSpPr>
          <p:cNvPr id="157" name="Google Shape;157;p19"/>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19"/>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19"/>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8"/>
          <p:cNvSpPr/>
          <p:nvPr/>
        </p:nvSpPr>
        <p:spPr>
          <a:xfrm>
            <a:off x="189800" y="1213000"/>
            <a:ext cx="8825700" cy="261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In the LFR benchmark networks:</a:t>
            </a:r>
            <a:endParaRPr sz="24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Ground-truth communities are known</a:t>
            </a:r>
            <a:endParaRPr sz="18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The community size follows the Power-law distribution</a:t>
            </a:r>
            <a:endParaRPr sz="18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The proposed multi-scale algorithm out-performs modularity maximization by 38% in NMI and 240% in ARI score</a:t>
            </a: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408" name="Google Shape;408;p38"/>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409" name="Google Shape;409;p38"/>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410" name="Google Shape;410;p38"/>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411" name="Google Shape;411;p38"/>
          <p:cNvSpPr txBox="1"/>
          <p:nvPr/>
        </p:nvSpPr>
        <p:spPr>
          <a:xfrm>
            <a:off x="1111351" y="152400"/>
            <a:ext cx="69084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mn-lt"/>
                <a:ea typeface="Helvetica Neue"/>
                <a:cs typeface="Helvetica Neue"/>
                <a:sym typeface="Helvetica Neue"/>
              </a:rPr>
              <a:t>Performance evaluation</a:t>
            </a:r>
            <a:endParaRPr sz="2800" dirty="0">
              <a:solidFill>
                <a:srgbClr val="C00000"/>
              </a:solidFill>
              <a:latin typeface="+mn-lt"/>
              <a:ea typeface="Helvetica Neue"/>
              <a:cs typeface="Helvetica Neue"/>
              <a:sym typeface="Helvetica Neue"/>
            </a:endParaRPr>
          </a:p>
        </p:txBody>
      </p:sp>
      <p:pic>
        <p:nvPicPr>
          <p:cNvPr id="412" name="Google Shape;412;p38"/>
          <p:cNvPicPr preferRelativeResize="0"/>
          <p:nvPr/>
        </p:nvPicPr>
        <p:blipFill>
          <a:blip r:embed="rId3">
            <a:alphaModFix/>
          </a:blip>
          <a:stretch>
            <a:fillRect/>
          </a:stretch>
        </p:blipFill>
        <p:spPr>
          <a:xfrm>
            <a:off x="2469400" y="2968025"/>
            <a:ext cx="4205199" cy="31149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3766-A7BD-9A43-AF91-98F41EDDB7B8}"/>
              </a:ext>
            </a:extLst>
          </p:cNvPr>
          <p:cNvSpPr>
            <a:spLocks noGrp="1"/>
          </p:cNvSpPr>
          <p:nvPr>
            <p:ph type="title"/>
          </p:nvPr>
        </p:nvSpPr>
        <p:spPr>
          <a:xfrm>
            <a:off x="457200" y="76200"/>
            <a:ext cx="8229600" cy="762000"/>
          </a:xfrm>
        </p:spPr>
        <p:txBody>
          <a:bodyPr/>
          <a:lstStyle/>
          <a:p>
            <a:r>
              <a:rPr lang="en-US" sz="2800" dirty="0">
                <a:solidFill>
                  <a:srgbClr val="C00000"/>
                </a:solidFill>
                <a:latin typeface="+mn-lt"/>
              </a:rPr>
              <a:t>Papers</a:t>
            </a:r>
          </a:p>
        </p:txBody>
      </p:sp>
      <p:sp>
        <p:nvSpPr>
          <p:cNvPr id="3" name="Content Placeholder 2">
            <a:extLst>
              <a:ext uri="{FF2B5EF4-FFF2-40B4-BE49-F238E27FC236}">
                <a16:creationId xmlns:a16="http://schemas.microsoft.com/office/drawing/2014/main" id="{C40F03D5-972F-2343-B98C-807D89316400}"/>
              </a:ext>
            </a:extLst>
          </p:cNvPr>
          <p:cNvSpPr>
            <a:spLocks noGrp="1"/>
          </p:cNvSpPr>
          <p:nvPr>
            <p:ph idx="1"/>
          </p:nvPr>
        </p:nvSpPr>
        <p:spPr>
          <a:xfrm>
            <a:off x="0" y="1066800"/>
            <a:ext cx="9144000" cy="5181600"/>
          </a:xfrm>
        </p:spPr>
        <p:txBody>
          <a:bodyPr>
            <a:noAutofit/>
          </a:bodyPr>
          <a:lstStyle/>
          <a:p>
            <a:pPr>
              <a:spcBef>
                <a:spcPts val="600"/>
              </a:spcBef>
              <a:spcAft>
                <a:spcPts val="1200"/>
              </a:spcAft>
            </a:pPr>
            <a:r>
              <a:rPr lang="en-US" sz="2200" b="1" dirty="0"/>
              <a:t>X. Lu, K. </a:t>
            </a:r>
            <a:r>
              <a:rPr lang="en-US" sz="2200" b="1" dirty="0" err="1"/>
              <a:t>Kuzmin</a:t>
            </a:r>
            <a:r>
              <a:rPr lang="en-US" sz="2200" b="1" dirty="0"/>
              <a:t>, M. Chen, and B. K. Szymanski</a:t>
            </a:r>
            <a:r>
              <a:rPr lang="en-US" sz="2200" dirty="0"/>
              <a:t>, “Adaptive Modularity Maximization via Edge Weighting Scheme,” </a:t>
            </a:r>
            <a:r>
              <a:rPr lang="en-US" sz="2200" i="1" dirty="0"/>
              <a:t>Information Sciences</a:t>
            </a:r>
            <a:r>
              <a:rPr lang="en-US" sz="2200" dirty="0"/>
              <a:t>, </a:t>
            </a:r>
            <a:r>
              <a:rPr lang="en-US" sz="2200" b="1" dirty="0"/>
              <a:t>424</a:t>
            </a:r>
            <a:r>
              <a:rPr lang="en-US" sz="2200" dirty="0"/>
              <a:t>:55-68:, Jan,, 2018, (</a:t>
            </a:r>
            <a:r>
              <a:rPr lang="en-US" sz="2200" b="1" dirty="0"/>
              <a:t>RPI</a:t>
            </a:r>
            <a:r>
              <a:rPr lang="en-US" sz="2200" dirty="0"/>
              <a:t>)</a:t>
            </a:r>
          </a:p>
          <a:p>
            <a:pPr>
              <a:spcBef>
                <a:spcPts val="600"/>
              </a:spcBef>
              <a:spcAft>
                <a:spcPts val="1200"/>
              </a:spcAft>
            </a:pPr>
            <a:r>
              <a:rPr lang="en-US" sz="2200" b="1" dirty="0"/>
              <a:t>X. Lu, B. K. Szymanski</a:t>
            </a:r>
            <a:r>
              <a:rPr lang="en-US" sz="2200" dirty="0"/>
              <a:t>, “A Regularized Stochastic Block Model for the robust community detection in complex networks,” </a:t>
            </a:r>
            <a:r>
              <a:rPr lang="en-US" sz="2200" i="1" dirty="0"/>
              <a:t>Scientific Reports</a:t>
            </a:r>
            <a:r>
              <a:rPr lang="en-US" sz="2200" dirty="0"/>
              <a:t>, </a:t>
            </a:r>
            <a:r>
              <a:rPr lang="en-US" sz="2200" b="1" dirty="0"/>
              <a:t>9</a:t>
            </a:r>
            <a:r>
              <a:rPr lang="en-US" sz="2200" dirty="0"/>
              <a:t>, Jan., 2019, (</a:t>
            </a:r>
            <a:r>
              <a:rPr lang="en-US" sz="2200" b="1" dirty="0"/>
              <a:t>RPI</a:t>
            </a:r>
            <a:r>
              <a:rPr lang="en-US" sz="2200" dirty="0"/>
              <a:t>)</a:t>
            </a:r>
          </a:p>
          <a:p>
            <a:pPr>
              <a:spcBef>
                <a:spcPts val="600"/>
              </a:spcBef>
              <a:spcAft>
                <a:spcPts val="1200"/>
              </a:spcAft>
            </a:pPr>
            <a:r>
              <a:rPr lang="en-US" sz="2200" b="1" dirty="0"/>
              <a:t>X. Lu and B. K. Szymanski</a:t>
            </a:r>
            <a:r>
              <a:rPr lang="en-US" sz="2200" dirty="0"/>
              <a:t>, “Asymptotic resolution bounds of generalized modularity and multi-scale community detection,” </a:t>
            </a:r>
            <a:r>
              <a:rPr lang="en-US" sz="2200" i="1" dirty="0"/>
              <a:t>Information Sciences</a:t>
            </a:r>
            <a:r>
              <a:rPr lang="en-US" sz="2200" dirty="0"/>
              <a:t>, accepted pending revisions, 2019, (</a:t>
            </a:r>
            <a:r>
              <a:rPr lang="en-US" sz="2200" b="1" dirty="0"/>
              <a:t>RPI</a:t>
            </a:r>
            <a:r>
              <a:rPr lang="en-US" sz="2200" dirty="0"/>
              <a:t>) available at </a:t>
            </a:r>
            <a:r>
              <a:rPr lang="en-US" sz="2200" dirty="0">
                <a:hlinkClick r:id="rId2"/>
              </a:rPr>
              <a:t>https://arxiv.org/abs/1902.04243</a:t>
            </a:r>
            <a:r>
              <a:rPr lang="en-US" sz="2200" dirty="0"/>
              <a:t> </a:t>
            </a:r>
          </a:p>
          <a:p>
            <a:pPr marL="25400" indent="0">
              <a:spcBef>
                <a:spcPts val="600"/>
              </a:spcBef>
              <a:spcAft>
                <a:spcPts val="1200"/>
              </a:spcAft>
              <a:buNone/>
            </a:pPr>
            <a:endParaRPr lang="en-US" sz="2200" dirty="0"/>
          </a:p>
          <a:p>
            <a:pPr marL="25400" indent="0">
              <a:spcBef>
                <a:spcPts val="600"/>
              </a:spcBef>
              <a:spcAft>
                <a:spcPts val="1200"/>
              </a:spcAft>
              <a:buNone/>
            </a:pPr>
            <a:endParaRPr lang="en-US" sz="2200" dirty="0"/>
          </a:p>
        </p:txBody>
      </p:sp>
      <p:sp>
        <p:nvSpPr>
          <p:cNvPr id="4" name="Slide Number Placeholder 3">
            <a:extLst>
              <a:ext uri="{FF2B5EF4-FFF2-40B4-BE49-F238E27FC236}">
                <a16:creationId xmlns:a16="http://schemas.microsoft.com/office/drawing/2014/main" id="{5DE1D927-E4CA-BD4C-919B-9BC1DCC10E5D}"/>
              </a:ext>
            </a:extLst>
          </p:cNvPr>
          <p:cNvSpPr>
            <a:spLocks noGrp="1"/>
          </p:cNvSpPr>
          <p:nvPr>
            <p:ph type="sldNum" sz="quarter" idx="12"/>
          </p:nvPr>
        </p:nvSpPr>
        <p:spPr/>
        <p:txBody>
          <a:bodyPr/>
          <a:lstStyle/>
          <a:p>
            <a:fld id="{F3081D5E-FE68-4115-B6F4-4735CF4DEAE8}" type="slidenum">
              <a:rPr lang="ru-RU" smtClean="0"/>
              <a:pPr/>
              <a:t>21</a:t>
            </a:fld>
            <a:endParaRPr lang="ru-RU"/>
          </a:p>
        </p:txBody>
      </p:sp>
    </p:spTree>
    <p:extLst>
      <p:ext uri="{BB962C8B-B14F-4D97-AF65-F5344CB8AC3E}">
        <p14:creationId xmlns:p14="http://schemas.microsoft.com/office/powerpoint/2010/main" val="480347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381000" y="2556119"/>
            <a:ext cx="4041648" cy="3886200"/>
          </a:xfrm>
        </p:spPr>
        <p:txBody>
          <a:bodyPr/>
          <a:lstStyle/>
          <a:p>
            <a:endParaRPr lang="el-GR" dirty="0"/>
          </a:p>
          <a:p>
            <a:endParaRPr lang="el-GR" dirty="0"/>
          </a:p>
          <a:p>
            <a:endParaRPr lang="el-GR" dirty="0"/>
          </a:p>
          <a:p>
            <a:endParaRPr lang="en-US" dirty="0"/>
          </a:p>
        </p:txBody>
      </p:sp>
      <p:sp>
        <p:nvSpPr>
          <p:cNvPr id="5" name="Oval 4"/>
          <p:cNvSpPr/>
          <p:nvPr/>
        </p:nvSpPr>
        <p:spPr>
          <a:xfrm>
            <a:off x="838200" y="3886200"/>
            <a:ext cx="457200" cy="4572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295400" y="4876800"/>
            <a:ext cx="457200" cy="457200"/>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981200" y="3962400"/>
            <a:ext cx="457200" cy="4572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a:stCxn id="7" idx="2"/>
            <a:endCxn id="5" idx="6"/>
          </p:cNvCxnSpPr>
          <p:nvPr/>
        </p:nvCxnSpPr>
        <p:spPr>
          <a:xfrm flipH="1" flipV="1">
            <a:off x="1295400" y="4114800"/>
            <a:ext cx="685800"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3"/>
            <a:endCxn id="6" idx="7"/>
          </p:cNvCxnSpPr>
          <p:nvPr/>
        </p:nvCxnSpPr>
        <p:spPr>
          <a:xfrm flipH="1">
            <a:off x="1685645" y="4352645"/>
            <a:ext cx="362510" cy="5911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971800" y="4267200"/>
            <a:ext cx="457200" cy="4572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a:stCxn id="7" idx="6"/>
            <a:endCxn id="10" idx="1"/>
          </p:cNvCxnSpPr>
          <p:nvPr/>
        </p:nvCxnSpPr>
        <p:spPr>
          <a:xfrm>
            <a:off x="2438400" y="4191000"/>
            <a:ext cx="600355" cy="1431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743200" y="3276600"/>
            <a:ext cx="457200" cy="457200"/>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43000" y="3048000"/>
            <a:ext cx="457200" cy="457200"/>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a:stCxn id="7" idx="7"/>
            <a:endCxn id="12" idx="3"/>
          </p:cNvCxnSpPr>
          <p:nvPr/>
        </p:nvCxnSpPr>
        <p:spPr>
          <a:xfrm flipV="1">
            <a:off x="2371445" y="3666845"/>
            <a:ext cx="438710" cy="3625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5"/>
            <a:endCxn id="7" idx="1"/>
          </p:cNvCxnSpPr>
          <p:nvPr/>
        </p:nvCxnSpPr>
        <p:spPr>
          <a:xfrm>
            <a:off x="1533245" y="3438245"/>
            <a:ext cx="514910" cy="5911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2057400" y="3048000"/>
            <a:ext cx="304800" cy="609600"/>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2286000" y="4876800"/>
            <a:ext cx="457200" cy="4572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a:stCxn id="7" idx="5"/>
            <a:endCxn id="26" idx="0"/>
          </p:cNvCxnSpPr>
          <p:nvPr/>
        </p:nvCxnSpPr>
        <p:spPr>
          <a:xfrm>
            <a:off x="2371445" y="4352645"/>
            <a:ext cx="143155" cy="5241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935" y="5486400"/>
            <a:ext cx="3954929" cy="446276"/>
          </a:xfrm>
          <a:prstGeom prst="rect">
            <a:avLst/>
          </a:prstGeom>
        </p:spPr>
        <p:txBody>
          <a:bodyPr wrap="none">
            <a:spAutoFit/>
          </a:bodyPr>
          <a:lstStyle/>
          <a:p>
            <a:pPr>
              <a:buNone/>
            </a:pPr>
            <a:r>
              <a:rPr lang="en-US" sz="2300" dirty="0"/>
              <a:t>with more active neighbors…</a:t>
            </a:r>
            <a:endParaRPr lang="en-US" sz="2300" b="1" dirty="0">
              <a:solidFill>
                <a:srgbClr val="00B0F0"/>
              </a:solidFill>
            </a:endParaRPr>
          </a:p>
        </p:txBody>
      </p:sp>
      <p:sp>
        <p:nvSpPr>
          <p:cNvPr id="21" name="Rectangle 20"/>
          <p:cNvSpPr/>
          <p:nvPr/>
        </p:nvSpPr>
        <p:spPr>
          <a:xfrm>
            <a:off x="1752600" y="6460551"/>
            <a:ext cx="6096000" cy="400110"/>
          </a:xfrm>
          <a:prstGeom prst="rect">
            <a:avLst/>
          </a:prstGeom>
          <a:ln>
            <a:solidFill>
              <a:srgbClr val="FFC000"/>
            </a:solidFill>
          </a:ln>
        </p:spPr>
        <p:txBody>
          <a:bodyPr wrap="square">
            <a:spAutoFit/>
          </a:bodyPr>
          <a:lstStyle/>
          <a:p>
            <a:pPr marL="566928" indent="-457200">
              <a:buNone/>
            </a:pPr>
            <a:r>
              <a:rPr lang="en-US" sz="2000" baseline="30000" dirty="0"/>
              <a:t>1</a:t>
            </a:r>
            <a:r>
              <a:rPr lang="en-US" sz="2000" dirty="0"/>
              <a:t>M. Granovetter. </a:t>
            </a:r>
            <a:r>
              <a:rPr lang="en-US" sz="2000" i="1" dirty="0"/>
              <a:t>AJS</a:t>
            </a:r>
            <a:r>
              <a:rPr lang="en-US" sz="2000" dirty="0"/>
              <a:t> , 83(6):pp.1420–1443, 1978</a:t>
            </a:r>
          </a:p>
        </p:txBody>
      </p:sp>
      <p:sp>
        <p:nvSpPr>
          <p:cNvPr id="24" name="Title 1"/>
          <p:cNvSpPr txBox="1">
            <a:spLocks/>
          </p:cNvSpPr>
          <p:nvPr/>
        </p:nvSpPr>
        <p:spPr>
          <a:xfrm>
            <a:off x="-1" y="0"/>
            <a:ext cx="9141327" cy="1069848"/>
          </a:xfrm>
          <a:prstGeom prst="rect">
            <a:avLst/>
          </a:prstGeom>
        </p:spPr>
        <p:txBody>
          <a:bodyPr vert="horz" anchor="ctr">
            <a:normAutofit/>
          </a:bodyPr>
          <a:lstStyle/>
          <a:p>
            <a:pPr lvl="0" algn="ctr">
              <a:spcBef>
                <a:spcPct val="0"/>
              </a:spcBef>
              <a:defRPr/>
            </a:pPr>
            <a:r>
              <a:rPr lang="en-US" sz="3600" b="1" kern="1200" dirty="0">
                <a:solidFill>
                  <a:srgbClr val="C00000"/>
                </a:solidFill>
                <a:latin typeface="+mj-lt"/>
                <a:ea typeface="+mj-ea"/>
                <a:cs typeface="+mj-cs"/>
              </a:rPr>
              <a:t>2. Seeding Information Diffusion</a:t>
            </a:r>
            <a:endParaRPr kumimoji="0" lang="en-US" sz="3600" b="1" i="0" u="none" strike="noStrike" kern="1200" cap="none" spc="0" normalizeH="0" baseline="30000" noProof="0" dirty="0">
              <a:ln>
                <a:noFill/>
              </a:ln>
              <a:solidFill>
                <a:srgbClr val="C00000"/>
              </a:solidFill>
              <a:effectLst/>
              <a:uLnTx/>
              <a:uFillTx/>
              <a:latin typeface="+mj-lt"/>
              <a:ea typeface="+mj-ea"/>
              <a:cs typeface="+mj-cs"/>
            </a:endParaRPr>
          </a:p>
        </p:txBody>
      </p:sp>
      <p:sp>
        <p:nvSpPr>
          <p:cNvPr id="2" name="Slide Number Placeholder 1"/>
          <p:cNvSpPr>
            <a:spLocks noGrp="1"/>
          </p:cNvSpPr>
          <p:nvPr>
            <p:ph type="sldNum" sz="quarter" idx="11"/>
          </p:nvPr>
        </p:nvSpPr>
        <p:spPr/>
        <p:txBody>
          <a:bodyPr/>
          <a:lstStyle/>
          <a:p>
            <a:fld id="{B6F15528-21DE-4FAA-801E-634DDDAF4B2B}" type="slidenum">
              <a:rPr lang="en-US" smtClean="0"/>
              <a:pPr/>
              <a:t>22</a:t>
            </a:fld>
            <a:endParaRPr lang="en-US" dirty="0"/>
          </a:p>
        </p:txBody>
      </p:sp>
      <p:sp>
        <p:nvSpPr>
          <p:cNvPr id="23" name="TextBox 22"/>
          <p:cNvSpPr txBox="1"/>
          <p:nvPr/>
        </p:nvSpPr>
        <p:spPr>
          <a:xfrm>
            <a:off x="304800" y="1729026"/>
            <a:ext cx="8305800" cy="861774"/>
          </a:xfrm>
          <a:prstGeom prst="rect">
            <a:avLst/>
          </a:prstGeom>
          <a:noFill/>
        </p:spPr>
        <p:txBody>
          <a:bodyPr wrap="square" rtlCol="0">
            <a:spAutoFit/>
          </a:bodyPr>
          <a:lstStyle/>
          <a:p>
            <a:pPr>
              <a:buNone/>
            </a:pPr>
            <a:r>
              <a:rPr lang="en-US" sz="2500" dirty="0">
                <a:latin typeface="Arial"/>
                <a:cs typeface="Arial"/>
              </a:rPr>
              <a:t>→ </a:t>
            </a:r>
            <a:r>
              <a:rPr lang="en-US" sz="2500" dirty="0"/>
              <a:t>Binary, deterministic opinion spread model</a:t>
            </a:r>
          </a:p>
          <a:p>
            <a:pPr>
              <a:buNone/>
            </a:pPr>
            <a:r>
              <a:rPr lang="en-US" sz="2500" dirty="0">
                <a:latin typeface="Arial"/>
                <a:cs typeface="Arial"/>
              </a:rPr>
              <a:t>→ </a:t>
            </a:r>
            <a:r>
              <a:rPr lang="en-US" sz="2500" dirty="0"/>
              <a:t>Adoption based on the threshold </a:t>
            </a:r>
            <a:r>
              <a:rPr lang="el-GR" sz="2500" i="1" dirty="0"/>
              <a:t>φ</a:t>
            </a:r>
            <a:r>
              <a:rPr lang="en-US" sz="2500" i="1" dirty="0"/>
              <a:t> </a:t>
            </a:r>
            <a:r>
              <a:rPr lang="en-US" sz="2500" dirty="0"/>
              <a:t>of each node.</a:t>
            </a:r>
          </a:p>
        </p:txBody>
      </p:sp>
      <p:sp>
        <p:nvSpPr>
          <p:cNvPr id="25" name="Content Placeholder 18"/>
          <p:cNvSpPr txBox="1">
            <a:spLocks/>
          </p:cNvSpPr>
          <p:nvPr/>
        </p:nvSpPr>
        <p:spPr>
          <a:xfrm>
            <a:off x="4000380" y="1828800"/>
            <a:ext cx="4910397" cy="4461119"/>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6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sz="2100" b="1" dirty="0">
              <a:solidFill>
                <a:srgbClr val="00B0F0"/>
              </a:solidFill>
            </a:endParaRPr>
          </a:p>
          <a:p>
            <a:endParaRPr lang="en-US" sz="2700" b="1" dirty="0">
              <a:solidFill>
                <a:srgbClr val="00B0F0"/>
              </a:solidFill>
            </a:endParaRPr>
          </a:p>
          <a:p>
            <a:r>
              <a:rPr lang="en-US" sz="2100" b="1" dirty="0">
                <a:solidFill>
                  <a:srgbClr val="00B0F0"/>
                </a:solidFill>
              </a:rPr>
              <a:t>Blue </a:t>
            </a:r>
            <a:r>
              <a:rPr lang="en-US" sz="2100" dirty="0"/>
              <a:t>: Inactive nodes</a:t>
            </a:r>
          </a:p>
          <a:p>
            <a:r>
              <a:rPr lang="en-US" sz="2100" b="1" dirty="0">
                <a:solidFill>
                  <a:srgbClr val="FF0000"/>
                </a:solidFill>
              </a:rPr>
              <a:t>Red </a:t>
            </a:r>
            <a:r>
              <a:rPr lang="en-US" sz="2100" dirty="0"/>
              <a:t>: Active nodes</a:t>
            </a:r>
          </a:p>
          <a:p>
            <a:pPr>
              <a:buFont typeface="Georgia"/>
              <a:buNone/>
            </a:pPr>
            <a:endParaRPr lang="en-US" sz="1200" dirty="0"/>
          </a:p>
          <a:p>
            <a:pPr>
              <a:buFont typeface="Georgia"/>
              <a:buNone/>
            </a:pPr>
            <a:r>
              <a:rPr lang="en-US" sz="2100" dirty="0"/>
              <a:t>For </a:t>
            </a:r>
            <a:r>
              <a:rPr lang="el-GR" sz="2100" i="1" dirty="0"/>
              <a:t>φ</a:t>
            </a:r>
            <a:r>
              <a:rPr lang="el-GR" sz="2100" dirty="0"/>
              <a:t> = 0.50 </a:t>
            </a:r>
            <a:r>
              <a:rPr lang="en-US" sz="2100" u="sng" dirty="0"/>
              <a:t>at least</a:t>
            </a:r>
            <a:r>
              <a:rPr lang="en-US" sz="2100" dirty="0"/>
              <a:t> 3/6 neighbors</a:t>
            </a:r>
          </a:p>
          <a:p>
            <a:pPr>
              <a:buFont typeface="Georgia"/>
              <a:buNone/>
            </a:pPr>
            <a:r>
              <a:rPr lang="en-US" sz="2100" dirty="0"/>
              <a:t>must be active in order for the node to</a:t>
            </a:r>
          </a:p>
          <a:p>
            <a:pPr>
              <a:buFont typeface="Georgia"/>
              <a:buNone/>
            </a:pPr>
            <a:r>
              <a:rPr lang="en-US" sz="2100" dirty="0"/>
              <a:t>get activated. </a:t>
            </a:r>
          </a:p>
          <a:p>
            <a:pPr>
              <a:buFont typeface="Georgia"/>
              <a:buNone/>
            </a:pPr>
            <a:endParaRPr lang="en-US" sz="1200" dirty="0"/>
          </a:p>
          <a:p>
            <a:pPr>
              <a:buFont typeface="Georgia"/>
              <a:buNone/>
            </a:pPr>
            <a:r>
              <a:rPr lang="en-US" sz="2100" dirty="0"/>
              <a:t>Resistance </a:t>
            </a:r>
            <a:r>
              <a:rPr lang="en-US" sz="2100" i="1" dirty="0"/>
              <a:t>r=</a:t>
            </a:r>
            <a:r>
              <a:rPr lang="en-US" sz="2100" dirty="0"/>
              <a:t>ceil</a:t>
            </a:r>
            <a:r>
              <a:rPr lang="en-US" sz="2100" i="1" dirty="0"/>
              <a:t>(</a:t>
            </a:r>
            <a:r>
              <a:rPr lang="el-GR" sz="2100" i="1" dirty="0"/>
              <a:t>φ</a:t>
            </a:r>
            <a:r>
              <a:rPr lang="en-US" sz="2100" i="1" dirty="0"/>
              <a:t>k)</a:t>
            </a:r>
            <a:r>
              <a:rPr lang="en-US" sz="2100" dirty="0"/>
              <a:t> is the minimum</a:t>
            </a:r>
          </a:p>
          <a:p>
            <a:pPr>
              <a:buFont typeface="Georgia"/>
              <a:buNone/>
            </a:pPr>
            <a:r>
              <a:rPr lang="en-US" sz="2100" dirty="0"/>
              <a:t>number of activate neighbors required</a:t>
            </a:r>
          </a:p>
          <a:p>
            <a:pPr>
              <a:buNone/>
            </a:pPr>
            <a:r>
              <a:rPr lang="en-US" sz="2100" dirty="0"/>
              <a:t>for activation. Here, </a:t>
            </a:r>
            <a:r>
              <a:rPr lang="en-US" sz="2100" i="1" dirty="0"/>
              <a:t>r=3 (</a:t>
            </a:r>
            <a:r>
              <a:rPr lang="en-US" sz="2100" dirty="0"/>
              <a:t>and </a:t>
            </a:r>
            <a:r>
              <a:rPr lang="en-US" sz="2100" i="1" dirty="0"/>
              <a:t>k</a:t>
            </a:r>
            <a:r>
              <a:rPr lang="en-US" sz="2100" dirty="0"/>
              <a:t>=6 is</a:t>
            </a:r>
          </a:p>
          <a:p>
            <a:pPr>
              <a:buNone/>
            </a:pPr>
            <a:r>
              <a:rPr lang="en-US" sz="2100" dirty="0"/>
              <a:t>the degree of the node)</a:t>
            </a:r>
            <a:endParaRPr lang="en-US" sz="2100" i="1" dirty="0"/>
          </a:p>
          <a:p>
            <a:pPr>
              <a:buFont typeface="Georgia"/>
              <a:buNone/>
            </a:pPr>
            <a:endParaRPr lang="en-US" sz="2100" i="1" dirty="0"/>
          </a:p>
          <a:p>
            <a:pPr>
              <a:buFont typeface="Georgia"/>
              <a:buNone/>
            </a:pPr>
            <a:endParaRPr lang="en-US" sz="2100" dirty="0"/>
          </a:p>
          <a:p>
            <a:pPr>
              <a:buFont typeface="Georgia"/>
              <a:buNone/>
            </a:pPr>
            <a:endParaRPr lang="en-US" sz="2100" dirty="0"/>
          </a:p>
          <a:p>
            <a:pPr>
              <a:buFont typeface="Georgia"/>
              <a:buNone/>
            </a:pPr>
            <a:endParaRPr lang="en-US" sz="2100" dirty="0"/>
          </a:p>
        </p:txBody>
      </p:sp>
      <p:pic>
        <p:nvPicPr>
          <p:cNvPr id="27"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sp>
        <p:nvSpPr>
          <p:cNvPr id="30" name="TextBox 29"/>
          <p:cNvSpPr txBox="1"/>
          <p:nvPr/>
        </p:nvSpPr>
        <p:spPr>
          <a:xfrm>
            <a:off x="0" y="0"/>
            <a:ext cx="311304" cy="369332"/>
          </a:xfrm>
          <a:prstGeom prst="rect">
            <a:avLst/>
          </a:prstGeom>
          <a:solidFill>
            <a:schemeClr val="accent1">
              <a:lumMod val="20000"/>
              <a:lumOff val="80000"/>
            </a:schemeClr>
          </a:solidFill>
          <a:ln>
            <a:solidFill>
              <a:schemeClr val="tx1"/>
            </a:solidFill>
          </a:ln>
          <a:effectLst>
            <a:softEdge rad="63500"/>
          </a:effectLst>
        </p:spPr>
        <p:txBody>
          <a:bodyPr wrap="none" rtlCol="0">
            <a:spAutoFit/>
          </a:bodyPr>
          <a:lstStyle/>
          <a:p>
            <a:r>
              <a:rPr lang="en-US" dirty="0"/>
              <a:t>2</a:t>
            </a:r>
          </a:p>
        </p:txBody>
      </p:sp>
      <p:sp>
        <p:nvSpPr>
          <p:cNvPr id="4" name="TextBox 3"/>
          <p:cNvSpPr txBox="1"/>
          <p:nvPr/>
        </p:nvSpPr>
        <p:spPr>
          <a:xfrm>
            <a:off x="156350" y="1229380"/>
            <a:ext cx="4378122" cy="523220"/>
          </a:xfrm>
          <a:prstGeom prst="rect">
            <a:avLst/>
          </a:prstGeom>
          <a:noFill/>
        </p:spPr>
        <p:txBody>
          <a:bodyPr wrap="none" rtlCol="0">
            <a:spAutoFit/>
          </a:bodyPr>
          <a:lstStyle/>
          <a:p>
            <a:pPr lvl="0" algn="ctr">
              <a:spcBef>
                <a:spcPct val="0"/>
              </a:spcBef>
              <a:defRPr/>
            </a:pPr>
            <a:r>
              <a:rPr lang="en-US" sz="2800" kern="1200" dirty="0">
                <a:solidFill>
                  <a:srgbClr val="990033"/>
                </a:solidFill>
              </a:rPr>
              <a:t>Threshold Model</a:t>
            </a:r>
            <a:r>
              <a:rPr lang="en-US" sz="2800" baseline="30000" dirty="0">
                <a:solidFill>
                  <a:srgbClr val="990033"/>
                </a:solidFill>
              </a:rPr>
              <a:t>1</a:t>
            </a:r>
            <a:r>
              <a:rPr lang="en-US" sz="2800" kern="1200" dirty="0">
                <a:solidFill>
                  <a:srgbClr val="990033"/>
                </a:solidFill>
              </a:rPr>
              <a:t>: the rule</a:t>
            </a:r>
            <a:endParaRPr lang="en-US" sz="2800" kern="1200" baseline="30000" dirty="0">
              <a:solidFill>
                <a:srgbClr val="990033"/>
              </a:solidFill>
            </a:endParaRPr>
          </a:p>
        </p:txBody>
      </p:sp>
    </p:spTree>
    <p:extLst>
      <p:ext uri="{BB962C8B-B14F-4D97-AF65-F5344CB8AC3E}">
        <p14:creationId xmlns:p14="http://schemas.microsoft.com/office/powerpoint/2010/main" val="115187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838200"/>
          </a:xfrm>
        </p:spPr>
        <p:txBody>
          <a:bodyPr>
            <a:normAutofit/>
          </a:bodyPr>
          <a:lstStyle/>
          <a:p>
            <a:pPr algn="ctr"/>
            <a:r>
              <a:rPr lang="en-US" sz="2800" dirty="0">
                <a:solidFill>
                  <a:srgbClr val="C00000"/>
                </a:solidFill>
                <a:latin typeface="+mn-lt"/>
              </a:rPr>
              <a:t>Threshold Model: the parameters</a:t>
            </a:r>
          </a:p>
        </p:txBody>
      </p:sp>
      <p:sp>
        <p:nvSpPr>
          <p:cNvPr id="3" name="Content Placeholder 2"/>
          <p:cNvSpPr>
            <a:spLocks noGrp="1"/>
          </p:cNvSpPr>
          <p:nvPr>
            <p:ph idx="1"/>
          </p:nvPr>
        </p:nvSpPr>
        <p:spPr>
          <a:xfrm>
            <a:off x="0" y="914400"/>
            <a:ext cx="9144000" cy="4953000"/>
          </a:xfrm>
        </p:spPr>
        <p:txBody>
          <a:bodyPr>
            <a:noAutofit/>
          </a:bodyPr>
          <a:lstStyle/>
          <a:p>
            <a:pPr marL="0" indent="0">
              <a:spcBef>
                <a:spcPts val="0"/>
              </a:spcBef>
              <a:buNone/>
            </a:pPr>
            <a:r>
              <a:rPr lang="en-US" sz="2800" dirty="0">
                <a:solidFill>
                  <a:srgbClr val="FF0000"/>
                </a:solidFill>
              </a:rPr>
              <a:t>Network structure</a:t>
            </a:r>
            <a:r>
              <a:rPr lang="en-US" sz="2800" dirty="0"/>
              <a:t>:</a:t>
            </a:r>
          </a:p>
          <a:p>
            <a:pPr marL="0" indent="0">
              <a:spcBef>
                <a:spcPts val="0"/>
              </a:spcBef>
              <a:buNone/>
            </a:pPr>
            <a:r>
              <a:rPr lang="en-US" sz="2800" dirty="0"/>
              <a:t>  </a:t>
            </a:r>
            <a:r>
              <a:rPr lang="en-US" sz="2400" dirty="0"/>
              <a:t>Synthetic (random graphs : ER),</a:t>
            </a:r>
            <a:r>
              <a:rPr lang="el-GR" sz="2400" dirty="0"/>
              <a:t> </a:t>
            </a:r>
            <a:r>
              <a:rPr lang="en-US" sz="2400" dirty="0"/>
              <a:t>empirical, a</a:t>
            </a:r>
            <a:r>
              <a:rPr lang="en-US" sz="2400" dirty="0">
                <a:solidFill>
                  <a:schemeClr val="tx1"/>
                </a:solidFill>
              </a:rPr>
              <a:t>ssortativity, clustering, etc.</a:t>
            </a:r>
          </a:p>
          <a:p>
            <a:pPr marL="0" indent="0">
              <a:spcBef>
                <a:spcPts val="0"/>
              </a:spcBef>
              <a:spcAft>
                <a:spcPts val="600"/>
              </a:spcAft>
              <a:buNone/>
            </a:pPr>
            <a:r>
              <a:rPr lang="en-US" sz="2800" dirty="0">
                <a:solidFill>
                  <a:srgbClr val="FF0000"/>
                </a:solidFill>
              </a:rPr>
              <a:t>Fraction of the initially active nodes</a:t>
            </a:r>
            <a:r>
              <a:rPr lang="en-US" sz="2800" dirty="0"/>
              <a:t> </a:t>
            </a:r>
            <a:r>
              <a:rPr lang="en-US" sz="2800" i="1" dirty="0"/>
              <a:t>p</a:t>
            </a:r>
            <a:r>
              <a:rPr lang="en-US" sz="2800" dirty="0"/>
              <a:t>: s</a:t>
            </a:r>
            <a:r>
              <a:rPr lang="en-US" sz="2400" dirty="0"/>
              <a:t>mall</a:t>
            </a:r>
            <a:r>
              <a:rPr lang="en-US" sz="2400" baseline="30000" dirty="0"/>
              <a:t>2, 3</a:t>
            </a:r>
            <a:r>
              <a:rPr lang="en-US" sz="2400" dirty="0"/>
              <a:t>, varying</a:t>
            </a:r>
            <a:r>
              <a:rPr lang="en-US" sz="2400" baseline="30000" dirty="0"/>
              <a:t>4, 6, 7, 8</a:t>
            </a:r>
            <a:endParaRPr lang="en-US" sz="1200" dirty="0"/>
          </a:p>
          <a:p>
            <a:pPr marL="0" indent="0">
              <a:spcBef>
                <a:spcPts val="0"/>
              </a:spcBef>
              <a:spcAft>
                <a:spcPts val="600"/>
              </a:spcAft>
              <a:buNone/>
            </a:pPr>
            <a:r>
              <a:rPr lang="en-US" sz="2800" dirty="0">
                <a:solidFill>
                  <a:srgbClr val="FF0000"/>
                </a:solidFill>
              </a:rPr>
              <a:t>Strategies for selecting </a:t>
            </a:r>
            <a:r>
              <a:rPr lang="en-US" sz="2800" dirty="0"/>
              <a:t>the initiators: </a:t>
            </a:r>
          </a:p>
          <a:p>
            <a:pPr marL="0" indent="0">
              <a:spcBef>
                <a:spcPts val="0"/>
              </a:spcBef>
              <a:buNone/>
            </a:pPr>
            <a:r>
              <a:rPr lang="en-US" sz="2800" dirty="0"/>
              <a:t>  O</a:t>
            </a:r>
            <a:r>
              <a:rPr lang="en-US" sz="2400" dirty="0"/>
              <a:t>ptimal</a:t>
            </a:r>
            <a:r>
              <a:rPr lang="en-US" sz="2400" baseline="30000" dirty="0"/>
              <a:t>5</a:t>
            </a:r>
            <a:r>
              <a:rPr lang="en-US" sz="2400" dirty="0"/>
              <a:t>, random</a:t>
            </a:r>
            <a:r>
              <a:rPr lang="en-US" sz="2400" baseline="30000" dirty="0"/>
              <a:t>2, 3, 4, 6</a:t>
            </a:r>
            <a:r>
              <a:rPr lang="en-US" sz="2400" dirty="0"/>
              <a:t>, heuristic</a:t>
            </a:r>
            <a:r>
              <a:rPr lang="en-US" sz="2400" baseline="30000" dirty="0"/>
              <a:t>7, 8</a:t>
            </a:r>
            <a:endParaRPr lang="en-US" sz="2400" dirty="0"/>
          </a:p>
          <a:p>
            <a:pPr marL="0" indent="0">
              <a:spcBef>
                <a:spcPts val="0"/>
              </a:spcBef>
              <a:buNone/>
            </a:pPr>
            <a:r>
              <a:rPr lang="en-US" sz="2800" dirty="0">
                <a:solidFill>
                  <a:srgbClr val="FF0000"/>
                </a:solidFill>
              </a:rPr>
              <a:t>Threshold </a:t>
            </a:r>
            <a:r>
              <a:rPr lang="en-US" sz="2800" dirty="0"/>
              <a:t>of the nodes:</a:t>
            </a:r>
          </a:p>
          <a:p>
            <a:pPr marL="0">
              <a:spcBef>
                <a:spcPts val="0"/>
              </a:spcBef>
              <a:buNone/>
            </a:pPr>
            <a:r>
              <a:rPr lang="en-US" sz="2400" dirty="0"/>
              <a:t>  </a:t>
            </a:r>
            <a:r>
              <a:rPr lang="el-GR" sz="2400" dirty="0"/>
              <a:t> </a:t>
            </a:r>
            <a:r>
              <a:rPr lang="en-US" sz="2400" dirty="0"/>
              <a:t>Unique</a:t>
            </a:r>
            <a:r>
              <a:rPr lang="en-US" sz="2400" baseline="30000" dirty="0"/>
              <a:t>2, 3, 4</a:t>
            </a:r>
            <a:r>
              <a:rPr lang="en-US" sz="2400" dirty="0"/>
              <a:t> , Uniform Random</a:t>
            </a:r>
            <a:r>
              <a:rPr lang="en-US" sz="2400" baseline="30000" dirty="0"/>
              <a:t>5 </a:t>
            </a:r>
            <a:r>
              <a:rPr lang="en-US" sz="2400" dirty="0"/>
              <a:t>, Normal distributon</a:t>
            </a:r>
            <a:r>
              <a:rPr lang="en-US" sz="2400" baseline="30000" dirty="0"/>
              <a:t>6 </a:t>
            </a:r>
            <a:r>
              <a:rPr lang="en-US" sz="2400" dirty="0">
                <a:solidFill>
                  <a:prstClr val="black"/>
                </a:solidFill>
              </a:rPr>
              <a:t>,</a:t>
            </a:r>
            <a:r>
              <a:rPr lang="en-US" sz="2400" dirty="0"/>
              <a:t>Log-normal</a:t>
            </a:r>
            <a:r>
              <a:rPr lang="en-US" sz="2400" baseline="30000" dirty="0"/>
              <a:t>9</a:t>
            </a:r>
          </a:p>
          <a:p>
            <a:pPr marL="0" lvl="0" indent="0">
              <a:spcBef>
                <a:spcPts val="0"/>
              </a:spcBef>
              <a:buClr>
                <a:srgbClr val="1B587C"/>
              </a:buClr>
              <a:buNone/>
            </a:pPr>
            <a:r>
              <a:rPr lang="en-US" sz="2800" dirty="0">
                <a:solidFill>
                  <a:srgbClr val="FF0000"/>
                </a:solidFill>
              </a:rPr>
              <a:t>More realism</a:t>
            </a:r>
            <a:r>
              <a:rPr lang="en-US" sz="2800" dirty="0">
                <a:solidFill>
                  <a:prstClr val="black"/>
                </a:solidFill>
              </a:rPr>
              <a:t>: </a:t>
            </a:r>
            <a:r>
              <a:rPr lang="en-US" sz="2400" dirty="0">
                <a:solidFill>
                  <a:prstClr val="black"/>
                </a:solidFill>
              </a:rPr>
              <a:t>spontaneous innovation</a:t>
            </a:r>
            <a:r>
              <a:rPr lang="en-US" sz="2400" baseline="30000" dirty="0">
                <a:solidFill>
                  <a:prstClr val="black"/>
                </a:solidFill>
              </a:rPr>
              <a:t>9</a:t>
            </a:r>
            <a:r>
              <a:rPr lang="en-US" sz="2400" dirty="0">
                <a:solidFill>
                  <a:prstClr val="black"/>
                </a:solidFill>
              </a:rPr>
              <a:t>,fraction of immune nodes</a:t>
            </a:r>
            <a:r>
              <a:rPr lang="en-US" sz="2400" baseline="30000" dirty="0">
                <a:solidFill>
                  <a:prstClr val="black"/>
                </a:solidFill>
              </a:rPr>
              <a:t>9</a:t>
            </a:r>
            <a:endParaRPr lang="en-US" sz="2400" dirty="0"/>
          </a:p>
        </p:txBody>
      </p:sp>
      <p:sp>
        <p:nvSpPr>
          <p:cNvPr id="5" name="TextBox 4"/>
          <p:cNvSpPr txBox="1"/>
          <p:nvPr/>
        </p:nvSpPr>
        <p:spPr>
          <a:xfrm>
            <a:off x="-152400" y="4734818"/>
            <a:ext cx="5029200" cy="1369606"/>
          </a:xfrm>
          <a:prstGeom prst="rect">
            <a:avLst/>
          </a:prstGeom>
          <a:noFill/>
        </p:spPr>
        <p:txBody>
          <a:bodyPr wrap="square" rtlCol="0">
            <a:spAutoFit/>
          </a:bodyPr>
          <a:lstStyle/>
          <a:p>
            <a:pPr>
              <a:buNone/>
            </a:pPr>
            <a:r>
              <a:rPr lang="en-US" sz="1900" baseline="30000" dirty="0"/>
              <a:t>  </a:t>
            </a:r>
            <a:r>
              <a:rPr lang="en-US" sz="1600" baseline="30000" dirty="0"/>
              <a:t>2</a:t>
            </a:r>
            <a:r>
              <a:rPr lang="en-US" sz="1600" dirty="0"/>
              <a:t>DJ Watts, PNAS 99(9):5766–5771, 2002</a:t>
            </a:r>
          </a:p>
          <a:p>
            <a:pPr>
              <a:buNone/>
            </a:pPr>
            <a:r>
              <a:rPr lang="en-US" sz="1600" baseline="30000" dirty="0"/>
              <a:t>  3</a:t>
            </a:r>
            <a:r>
              <a:rPr lang="en-US" sz="1600" dirty="0"/>
              <a:t>JP Gleeson et al., PRE, 75, 056103, 2007</a:t>
            </a:r>
          </a:p>
          <a:p>
            <a:r>
              <a:rPr lang="en-US" sz="1600" baseline="30000" dirty="0"/>
              <a:t>  4</a:t>
            </a:r>
            <a:r>
              <a:rPr lang="en-US" sz="1600" dirty="0"/>
              <a:t>P Singh et al., Sci. Rep. 3, 2330, 2013</a:t>
            </a:r>
          </a:p>
          <a:p>
            <a:r>
              <a:rPr lang="en-US" sz="1600" baseline="30000" dirty="0"/>
              <a:t>  5</a:t>
            </a:r>
            <a:r>
              <a:rPr lang="en-US" sz="1600" dirty="0"/>
              <a:t>D Kempe et al., ACM SIGKDD 2003</a:t>
            </a:r>
          </a:p>
          <a:p>
            <a:pPr>
              <a:buNone/>
            </a:pPr>
            <a:endParaRPr lang="en-US" sz="1900" dirty="0"/>
          </a:p>
        </p:txBody>
      </p:sp>
      <p:sp>
        <p:nvSpPr>
          <p:cNvPr id="6" name="TextBox 5"/>
          <p:cNvSpPr txBox="1"/>
          <p:nvPr/>
        </p:nvSpPr>
        <p:spPr>
          <a:xfrm>
            <a:off x="4800600" y="4724400"/>
            <a:ext cx="4572000" cy="1077218"/>
          </a:xfrm>
          <a:prstGeom prst="rect">
            <a:avLst/>
          </a:prstGeom>
          <a:noFill/>
        </p:spPr>
        <p:txBody>
          <a:bodyPr wrap="square" rtlCol="0">
            <a:spAutoFit/>
          </a:bodyPr>
          <a:lstStyle/>
          <a:p>
            <a:r>
              <a:rPr lang="en-US" sz="1600" baseline="30000" dirty="0"/>
              <a:t>6</a:t>
            </a:r>
            <a:r>
              <a:rPr lang="en-US" sz="1600" dirty="0"/>
              <a:t>P Karampourniotis et al. PLOS One, 2015</a:t>
            </a:r>
          </a:p>
          <a:p>
            <a:r>
              <a:rPr lang="en-US" sz="1600" baseline="30000" dirty="0"/>
              <a:t>7</a:t>
            </a:r>
            <a:r>
              <a:rPr lang="en-US" sz="1600" dirty="0"/>
              <a:t>X Pei et al., Sci Rep, 2017</a:t>
            </a:r>
          </a:p>
          <a:p>
            <a:r>
              <a:rPr lang="en-US" sz="1600" baseline="30000" dirty="0"/>
              <a:t>8</a:t>
            </a:r>
            <a:r>
              <a:rPr lang="en-US" sz="1600" dirty="0"/>
              <a:t>P Karampourniotis et al. (preprint, 2017)</a:t>
            </a:r>
            <a:endParaRPr lang="en-US" sz="1600" baseline="30000" dirty="0"/>
          </a:p>
          <a:p>
            <a:r>
              <a:rPr lang="en-US" sz="1600" baseline="30000" dirty="0"/>
              <a:t>9</a:t>
            </a:r>
            <a:r>
              <a:rPr lang="en-US" sz="1600" dirty="0"/>
              <a:t>Ruan et al</a:t>
            </a:r>
            <a:r>
              <a:rPr lang="en-US" sz="1600" i="1" dirty="0"/>
              <a:t>. </a:t>
            </a:r>
            <a:r>
              <a:rPr lang="en-US" sz="1600" dirty="0"/>
              <a:t>PRL (2015); Karsai </a:t>
            </a:r>
            <a:r>
              <a:rPr lang="en-US" sz="1600" i="1" dirty="0"/>
              <a:t>et al. </a:t>
            </a:r>
            <a:r>
              <a:rPr lang="en-US" sz="1600" dirty="0"/>
              <a:t>(2016).</a:t>
            </a:r>
          </a:p>
        </p:txBody>
      </p:sp>
    </p:spTree>
    <p:extLst>
      <p:ext uri="{BB962C8B-B14F-4D97-AF65-F5344CB8AC3E}">
        <p14:creationId xmlns:p14="http://schemas.microsoft.com/office/powerpoint/2010/main" val="3145559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121664"/>
            <a:ext cx="9144000" cy="5126736"/>
          </a:xfrm>
        </p:spPr>
        <p:txBody>
          <a:bodyPr>
            <a:normAutofit/>
          </a:bodyPr>
          <a:lstStyle/>
          <a:p>
            <a:pPr>
              <a:buNone/>
            </a:pPr>
            <a:r>
              <a:rPr lang="en-US" b="1" dirty="0"/>
              <a:t>Truncated Normal Distribution   P</a:t>
            </a:r>
            <a:r>
              <a:rPr lang="el-GR" b="1" dirty="0"/>
              <a:t>(</a:t>
            </a:r>
            <a:r>
              <a:rPr lang="el-GR" b="1" i="1" dirty="0"/>
              <a:t>φ</a:t>
            </a:r>
            <a:r>
              <a:rPr lang="el-GR" b="1" dirty="0"/>
              <a:t>) = Ν</a:t>
            </a:r>
            <a:r>
              <a:rPr lang="en-US" b="1" dirty="0"/>
              <a:t>(</a:t>
            </a:r>
            <a:r>
              <a:rPr lang="el-GR" b="1" i="1" dirty="0"/>
              <a:t>φ</a:t>
            </a:r>
            <a:r>
              <a:rPr lang="el-GR" b="1" i="1" baseline="-25000" dirty="0"/>
              <a:t>0</a:t>
            </a:r>
            <a:r>
              <a:rPr lang="el-GR" b="1" dirty="0"/>
              <a:t>, </a:t>
            </a:r>
            <a:r>
              <a:rPr lang="el-GR" b="1" i="1" dirty="0"/>
              <a:t>σ</a:t>
            </a:r>
            <a:r>
              <a:rPr lang="el-GR" b="1" dirty="0"/>
              <a:t>)</a:t>
            </a:r>
            <a:endParaRPr lang="en-US" b="1" dirty="0"/>
          </a:p>
          <a:p>
            <a:pPr>
              <a:spcBef>
                <a:spcPts val="300"/>
              </a:spcBef>
            </a:pPr>
            <a:r>
              <a:rPr lang="en-US" sz="2600" dirty="0"/>
              <a:t>Threshold of each node: </a:t>
            </a:r>
            <a:r>
              <a:rPr lang="en-US" sz="2600" i="1" dirty="0"/>
              <a:t>0 ≤ </a:t>
            </a:r>
            <a:r>
              <a:rPr lang="el-GR" sz="2600" b="1" i="1" dirty="0"/>
              <a:t>φ</a:t>
            </a:r>
            <a:r>
              <a:rPr lang="en-US" sz="2600" i="1" dirty="0"/>
              <a:t> ≤ 1</a:t>
            </a:r>
            <a:endParaRPr lang="en-US" sz="2600" dirty="0"/>
          </a:p>
          <a:p>
            <a:pPr>
              <a:spcBef>
                <a:spcPts val="300"/>
              </a:spcBef>
            </a:pPr>
            <a:r>
              <a:rPr lang="en-US" sz="2600" dirty="0"/>
              <a:t>Mean threshold: </a:t>
            </a:r>
            <a:r>
              <a:rPr lang="en-US" sz="2600" i="1" dirty="0"/>
              <a:t>0 ≤ </a:t>
            </a:r>
            <a:r>
              <a:rPr lang="el-GR" sz="2600" b="1" i="1" dirty="0"/>
              <a:t>φ</a:t>
            </a:r>
            <a:r>
              <a:rPr lang="en-US" sz="2600" b="1" i="1" baseline="-25000" dirty="0"/>
              <a:t>0</a:t>
            </a:r>
            <a:r>
              <a:rPr lang="en-US" sz="2600" i="1" dirty="0"/>
              <a:t> ≤ 1</a:t>
            </a:r>
            <a:endParaRPr lang="en-US" sz="1000" i="1" dirty="0"/>
          </a:p>
          <a:p>
            <a:pPr>
              <a:spcBef>
                <a:spcPts val="300"/>
              </a:spcBef>
            </a:pPr>
            <a:r>
              <a:rPr lang="en-US" sz="2600" dirty="0"/>
              <a:t>Standard deviation: </a:t>
            </a:r>
            <a:r>
              <a:rPr lang="en-US" sz="2600" i="1" dirty="0"/>
              <a:t>0 ≤ </a:t>
            </a:r>
            <a:r>
              <a:rPr lang="el-GR" sz="2600" b="1" i="1" dirty="0"/>
              <a:t>σ</a:t>
            </a:r>
            <a:r>
              <a:rPr lang="el-GR" sz="2600" i="1" dirty="0"/>
              <a:t> </a:t>
            </a:r>
            <a:r>
              <a:rPr lang="en-US" sz="2600" i="1" dirty="0"/>
              <a:t>≤ </a:t>
            </a:r>
            <a:r>
              <a:rPr lang="el-GR" sz="2600" i="1" dirty="0"/>
              <a:t>0.2</a:t>
            </a:r>
            <a:r>
              <a:rPr lang="en-US" sz="2600" i="1" dirty="0"/>
              <a:t>89</a:t>
            </a:r>
          </a:p>
        </p:txBody>
      </p:sp>
      <p:sp>
        <p:nvSpPr>
          <p:cNvPr id="2" name="Title 1"/>
          <p:cNvSpPr>
            <a:spLocks noGrp="1"/>
          </p:cNvSpPr>
          <p:nvPr>
            <p:ph type="title"/>
          </p:nvPr>
        </p:nvSpPr>
        <p:spPr>
          <a:xfrm>
            <a:off x="457200" y="0"/>
            <a:ext cx="8229600" cy="1143000"/>
          </a:xfrm>
        </p:spPr>
        <p:txBody>
          <a:bodyPr>
            <a:normAutofit/>
          </a:bodyPr>
          <a:lstStyle/>
          <a:p>
            <a:pPr algn="ctr"/>
            <a:r>
              <a:rPr lang="en-US" sz="2800" dirty="0">
                <a:solidFill>
                  <a:srgbClr val="C00000"/>
                </a:solidFill>
                <a:latin typeface="+mn-lt"/>
              </a:rPr>
              <a:t>Threshold distribution</a:t>
            </a:r>
            <a:endParaRPr lang="el-GR" sz="2800" i="1" dirty="0">
              <a:solidFill>
                <a:srgbClr val="C00000"/>
              </a:solidFill>
              <a:latin typeface="+mn-lt"/>
            </a:endParaRPr>
          </a:p>
        </p:txBody>
      </p:sp>
      <p:pic>
        <p:nvPicPr>
          <p:cNvPr id="16392" name="Picture 8" descr="C:\Users\karamp\Desktop\APS_March_2014\presentation\plots\threshold_distribution\edited\[Hist_of_phi], ER, N=10000, phi=0.5, sigma=4, repeats=1.png"/>
          <p:cNvPicPr>
            <a:picLocks noChangeAspect="1" noChangeArrowheads="1"/>
          </p:cNvPicPr>
          <p:nvPr/>
        </p:nvPicPr>
        <p:blipFill>
          <a:blip r:embed="rId3" cstate="print"/>
          <a:srcRect/>
          <a:stretch>
            <a:fillRect/>
          </a:stretch>
        </p:blipFill>
        <p:spPr bwMode="auto">
          <a:xfrm>
            <a:off x="6036600" y="4876800"/>
            <a:ext cx="2774286" cy="905714"/>
          </a:xfrm>
          <a:prstGeom prst="rect">
            <a:avLst/>
          </a:prstGeom>
          <a:noFill/>
        </p:spPr>
      </p:pic>
      <p:pic>
        <p:nvPicPr>
          <p:cNvPr id="16394" name="Picture 10" descr="C:\Users\karamp\Desktop\APS_March_2014\presentation\plots\threshold_distribution\edited\[Hist_of_phi], ER, N=10000, phi=0.5, sigma=0.1, repeats=1.png"/>
          <p:cNvPicPr>
            <a:picLocks noChangeAspect="1" noChangeArrowheads="1"/>
          </p:cNvPicPr>
          <p:nvPr/>
        </p:nvPicPr>
        <p:blipFill>
          <a:blip r:embed="rId4" cstate="print"/>
          <a:srcRect/>
          <a:stretch>
            <a:fillRect/>
          </a:stretch>
        </p:blipFill>
        <p:spPr bwMode="auto">
          <a:xfrm>
            <a:off x="2760000" y="4580857"/>
            <a:ext cx="2774286" cy="2277143"/>
          </a:xfrm>
          <a:prstGeom prst="rect">
            <a:avLst/>
          </a:prstGeom>
          <a:noFill/>
        </p:spPr>
      </p:pic>
      <p:sp>
        <p:nvSpPr>
          <p:cNvPr id="9" name="TextBox 8"/>
          <p:cNvSpPr txBox="1"/>
          <p:nvPr/>
        </p:nvSpPr>
        <p:spPr>
          <a:xfrm>
            <a:off x="3522000" y="3962400"/>
            <a:ext cx="1298753" cy="461665"/>
          </a:xfrm>
          <a:prstGeom prst="rect">
            <a:avLst/>
          </a:prstGeom>
          <a:noFill/>
          <a:ln>
            <a:solidFill>
              <a:schemeClr val="tx1"/>
            </a:solidFill>
          </a:ln>
        </p:spPr>
        <p:txBody>
          <a:bodyPr wrap="none" rtlCol="0">
            <a:spAutoFit/>
          </a:bodyPr>
          <a:lstStyle/>
          <a:p>
            <a:r>
              <a:rPr lang="el-GR" sz="2400" i="1" dirty="0"/>
              <a:t>σ = 0.</a:t>
            </a:r>
            <a:r>
              <a:rPr lang="en-US" sz="2400" i="1" dirty="0"/>
              <a:t>1</a:t>
            </a:r>
            <a:r>
              <a:rPr lang="el-GR" sz="2400" i="1" dirty="0"/>
              <a:t>0</a:t>
            </a:r>
            <a:endParaRPr lang="en-US" sz="2400" dirty="0"/>
          </a:p>
        </p:txBody>
      </p:sp>
      <p:sp>
        <p:nvSpPr>
          <p:cNvPr id="11" name="TextBox 10"/>
          <p:cNvSpPr txBox="1"/>
          <p:nvPr/>
        </p:nvSpPr>
        <p:spPr>
          <a:xfrm>
            <a:off x="6036600" y="3886200"/>
            <a:ext cx="2268570" cy="830997"/>
          </a:xfrm>
          <a:prstGeom prst="rect">
            <a:avLst/>
          </a:prstGeom>
          <a:noFill/>
          <a:ln>
            <a:solidFill>
              <a:schemeClr val="tx1"/>
            </a:solidFill>
          </a:ln>
        </p:spPr>
        <p:txBody>
          <a:bodyPr wrap="none" rtlCol="0">
            <a:spAutoFit/>
          </a:bodyPr>
          <a:lstStyle/>
          <a:p>
            <a:r>
              <a:rPr lang="en-US" sz="2400" dirty="0"/>
              <a:t>Uniform Distr. </a:t>
            </a:r>
          </a:p>
          <a:p>
            <a:r>
              <a:rPr lang="el-GR" sz="2400" i="1" dirty="0"/>
              <a:t>σ = 0.</a:t>
            </a:r>
            <a:r>
              <a:rPr lang="en-US" sz="2400" i="1" dirty="0"/>
              <a:t>289</a:t>
            </a:r>
            <a:endParaRPr lang="en-US" sz="2400" dirty="0"/>
          </a:p>
        </p:txBody>
      </p:sp>
      <p:pic>
        <p:nvPicPr>
          <p:cNvPr id="16395" name="Picture 11" descr="C:\Users\karamp\Desktop\APS_March_2014\presentation\plots\threshold_distribution\edited\[Hist_of_phi], ER, N=10000, phi=0.5, sigma=0, repeats=1v2.png"/>
          <p:cNvPicPr>
            <a:picLocks noChangeAspect="1" noChangeArrowheads="1"/>
          </p:cNvPicPr>
          <p:nvPr/>
        </p:nvPicPr>
        <p:blipFill>
          <a:blip r:embed="rId5" cstate="print"/>
          <a:srcRect/>
          <a:stretch>
            <a:fillRect/>
          </a:stretch>
        </p:blipFill>
        <p:spPr bwMode="auto">
          <a:xfrm>
            <a:off x="59400" y="3598828"/>
            <a:ext cx="2760000" cy="2268572"/>
          </a:xfrm>
          <a:prstGeom prst="rect">
            <a:avLst/>
          </a:prstGeom>
          <a:noFill/>
        </p:spPr>
      </p:pic>
      <p:sp>
        <p:nvSpPr>
          <p:cNvPr id="12" name="TextBox 11"/>
          <p:cNvSpPr txBox="1"/>
          <p:nvPr/>
        </p:nvSpPr>
        <p:spPr>
          <a:xfrm>
            <a:off x="1519388" y="3893403"/>
            <a:ext cx="1757212" cy="830997"/>
          </a:xfrm>
          <a:prstGeom prst="rect">
            <a:avLst/>
          </a:prstGeom>
          <a:noFill/>
          <a:ln>
            <a:solidFill>
              <a:schemeClr val="tx1"/>
            </a:solidFill>
          </a:ln>
        </p:spPr>
        <p:txBody>
          <a:bodyPr wrap="none" rtlCol="0">
            <a:spAutoFit/>
          </a:bodyPr>
          <a:lstStyle/>
          <a:p>
            <a:r>
              <a:rPr lang="en-US" sz="2400" dirty="0"/>
              <a:t>Delta Distr.</a:t>
            </a:r>
          </a:p>
          <a:p>
            <a:r>
              <a:rPr lang="el-GR" sz="2400" i="1" dirty="0"/>
              <a:t>σ = 0.00</a:t>
            </a:r>
            <a:endParaRPr lang="en-US" sz="2400" dirty="0"/>
          </a:p>
        </p:txBody>
      </p:sp>
    </p:spTree>
    <p:extLst>
      <p:ext uri="{BB962C8B-B14F-4D97-AF65-F5344CB8AC3E}">
        <p14:creationId xmlns:p14="http://schemas.microsoft.com/office/powerpoint/2010/main" val="3417442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algn="ctr"/>
            <a:r>
              <a:rPr lang="en-US" sz="2800" dirty="0">
                <a:solidFill>
                  <a:srgbClr val="C00000"/>
                </a:solidFill>
                <a:latin typeface="+mn-lt"/>
              </a:rPr>
              <a:t>Influence Maximization (IM) </a:t>
            </a:r>
            <a:endParaRPr lang="en-US" sz="2400" dirty="0">
              <a:solidFill>
                <a:srgbClr val="C00000"/>
              </a:solidFill>
              <a:latin typeface="+mn-lt"/>
            </a:endParaRPr>
          </a:p>
        </p:txBody>
      </p:sp>
      <p:sp>
        <p:nvSpPr>
          <p:cNvPr id="3" name="Content Placeholder 2"/>
          <p:cNvSpPr>
            <a:spLocks noGrp="1"/>
          </p:cNvSpPr>
          <p:nvPr>
            <p:ph idx="1"/>
          </p:nvPr>
        </p:nvSpPr>
        <p:spPr>
          <a:xfrm>
            <a:off x="-152400" y="1524000"/>
            <a:ext cx="9296400" cy="4898136"/>
          </a:xfrm>
        </p:spPr>
        <p:txBody>
          <a:bodyPr>
            <a:noAutofit/>
          </a:bodyPr>
          <a:lstStyle/>
          <a:p>
            <a:pPr marL="109728" indent="0">
              <a:lnSpc>
                <a:spcPts val="1800"/>
              </a:lnSpc>
              <a:buNone/>
            </a:pPr>
            <a:r>
              <a:rPr lang="en-US" sz="1800" dirty="0">
                <a:latin typeface="+mn-lt"/>
              </a:rPr>
              <a:t>Regardless of what the threshold distribution is, the </a:t>
            </a:r>
            <a:r>
              <a:rPr lang="en-US" sz="1800" i="1" dirty="0">
                <a:latin typeface="+mn-lt"/>
              </a:rPr>
              <a:t>knowledge</a:t>
            </a:r>
            <a:r>
              <a:rPr lang="en-US" sz="1800" dirty="0">
                <a:latin typeface="+mn-lt"/>
              </a:rPr>
              <a:t> of the thresholds is important for IM.</a:t>
            </a:r>
          </a:p>
          <a:p>
            <a:pPr>
              <a:lnSpc>
                <a:spcPts val="1800"/>
              </a:lnSpc>
            </a:pPr>
            <a:r>
              <a:rPr lang="en-US" sz="1800" dirty="0">
                <a:solidFill>
                  <a:srgbClr val="990033"/>
                </a:solidFill>
                <a:latin typeface="+mn-lt"/>
              </a:rPr>
              <a:t>Zero Information on threshold/distribution</a:t>
            </a:r>
            <a:r>
              <a:rPr lang="en-US" sz="1800" baseline="30000" dirty="0">
                <a:solidFill>
                  <a:srgbClr val="990033"/>
                </a:solidFill>
                <a:latin typeface="+mn-lt"/>
              </a:rPr>
              <a:t>1</a:t>
            </a:r>
          </a:p>
          <a:p>
            <a:pPr lvl="1">
              <a:lnSpc>
                <a:spcPts val="1800"/>
              </a:lnSpc>
            </a:pPr>
            <a:r>
              <a:rPr lang="en-US" sz="1800" dirty="0">
                <a:latin typeface="+mn-lt"/>
              </a:rPr>
              <a:t>Assume a uniform probability distribution for each node. Hence, a node with  degree </a:t>
            </a:r>
            <a:r>
              <a:rPr lang="en-US" sz="1800" i="1" dirty="0">
                <a:latin typeface="+mn-lt"/>
              </a:rPr>
              <a:t>k </a:t>
            </a:r>
            <a:r>
              <a:rPr lang="en-US" sz="1800" dirty="0">
                <a:latin typeface="+mn-lt"/>
              </a:rPr>
              <a:t>has equal probability of having any resistance from 1, …, </a:t>
            </a:r>
            <a:r>
              <a:rPr lang="en-US" sz="1800" i="1" dirty="0">
                <a:latin typeface="+mn-lt"/>
              </a:rPr>
              <a:t>k</a:t>
            </a:r>
            <a:r>
              <a:rPr lang="en-US" sz="1800" dirty="0">
                <a:latin typeface="+mn-lt"/>
              </a:rPr>
              <a:t>.</a:t>
            </a:r>
          </a:p>
          <a:p>
            <a:pPr lvl="1">
              <a:lnSpc>
                <a:spcPts val="1800"/>
              </a:lnSpc>
            </a:pPr>
            <a:r>
              <a:rPr lang="en-US" sz="1800" dirty="0">
                <a:latin typeface="+mn-lt"/>
              </a:rPr>
              <a:t>Focus on </a:t>
            </a:r>
            <a:r>
              <a:rPr lang="en-US" sz="1800" i="1" dirty="0">
                <a:latin typeface="+mn-lt"/>
              </a:rPr>
              <a:t>activation probability.</a:t>
            </a:r>
          </a:p>
          <a:p>
            <a:pPr lvl="1">
              <a:lnSpc>
                <a:spcPts val="1800"/>
              </a:lnSpc>
            </a:pPr>
            <a:r>
              <a:rPr lang="en-US" sz="1800" i="1" dirty="0">
                <a:latin typeface="+mn-lt"/>
              </a:rPr>
              <a:t>NP-hard</a:t>
            </a:r>
            <a:endParaRPr lang="en-US" sz="1800" dirty="0">
              <a:latin typeface="+mn-lt"/>
            </a:endParaRPr>
          </a:p>
          <a:p>
            <a:pPr>
              <a:lnSpc>
                <a:spcPts val="1800"/>
              </a:lnSpc>
            </a:pPr>
            <a:r>
              <a:rPr lang="en-US" sz="1800" dirty="0">
                <a:solidFill>
                  <a:srgbClr val="990033"/>
                </a:solidFill>
                <a:latin typeface="+mn-lt"/>
              </a:rPr>
              <a:t>Some Threshold Distribution information for each node</a:t>
            </a:r>
          </a:p>
          <a:p>
            <a:pPr lvl="1">
              <a:lnSpc>
                <a:spcPts val="1800"/>
              </a:lnSpc>
            </a:pPr>
            <a:r>
              <a:rPr lang="en-US" sz="1800" dirty="0">
                <a:latin typeface="+mn-lt"/>
              </a:rPr>
              <a:t>Data inferred probability distribution</a:t>
            </a:r>
          </a:p>
          <a:p>
            <a:pPr lvl="1">
              <a:lnSpc>
                <a:spcPts val="1800"/>
              </a:lnSpc>
            </a:pPr>
            <a:r>
              <a:rPr lang="en-US" sz="1800" i="1" dirty="0">
                <a:latin typeface="+mn-lt"/>
              </a:rPr>
              <a:t>NP-hard</a:t>
            </a:r>
            <a:endParaRPr lang="en-US" sz="1800" dirty="0">
              <a:latin typeface="+mn-lt"/>
            </a:endParaRPr>
          </a:p>
          <a:p>
            <a:pPr>
              <a:lnSpc>
                <a:spcPts val="1800"/>
              </a:lnSpc>
            </a:pPr>
            <a:r>
              <a:rPr lang="en-US" sz="1800" dirty="0">
                <a:solidFill>
                  <a:srgbClr val="990033"/>
                </a:solidFill>
                <a:latin typeface="+mn-lt"/>
              </a:rPr>
              <a:t>Complete threshold information for each node (drawn from some distribution)</a:t>
            </a:r>
          </a:p>
          <a:p>
            <a:pPr lvl="1">
              <a:lnSpc>
                <a:spcPts val="1800"/>
              </a:lnSpc>
            </a:pPr>
            <a:r>
              <a:rPr lang="en-US" sz="1800" dirty="0">
                <a:latin typeface="+mn-lt"/>
              </a:rPr>
              <a:t>Data inferred specific threshold</a:t>
            </a:r>
          </a:p>
          <a:p>
            <a:pPr lvl="1">
              <a:lnSpc>
                <a:spcPts val="1800"/>
              </a:lnSpc>
            </a:pPr>
            <a:r>
              <a:rPr lang="en-US" sz="1800" i="1" dirty="0">
                <a:latin typeface="+mn-lt"/>
              </a:rPr>
              <a:t>NP-hard</a:t>
            </a:r>
            <a:r>
              <a:rPr lang="en-US" sz="1800" baseline="30000" dirty="0">
                <a:latin typeface="+mn-lt"/>
              </a:rPr>
              <a:t> 2</a:t>
            </a:r>
            <a:endParaRPr lang="en-US" sz="1800" dirty="0">
              <a:latin typeface="+mn-lt"/>
            </a:endParaRPr>
          </a:p>
        </p:txBody>
      </p:sp>
      <p:sp>
        <p:nvSpPr>
          <p:cNvPr id="4" name="TextBox 3"/>
          <p:cNvSpPr txBox="1"/>
          <p:nvPr/>
        </p:nvSpPr>
        <p:spPr>
          <a:xfrm>
            <a:off x="0" y="5638800"/>
            <a:ext cx="9144000" cy="400110"/>
          </a:xfrm>
          <a:prstGeom prst="rect">
            <a:avLst/>
          </a:prstGeom>
          <a:noFill/>
        </p:spPr>
        <p:txBody>
          <a:bodyPr wrap="square" rtlCol="0">
            <a:spAutoFit/>
          </a:bodyPr>
          <a:lstStyle/>
          <a:p>
            <a:r>
              <a:rPr lang="en-US" sz="1800" baseline="30000" dirty="0"/>
              <a:t>1</a:t>
            </a:r>
            <a:r>
              <a:rPr lang="en-US" sz="1800" dirty="0"/>
              <a:t>Kempe et al., SIGKDD ’03 (2003),     </a:t>
            </a:r>
            <a:r>
              <a:rPr lang="en-US" sz="1800" baseline="30000" dirty="0"/>
              <a:t>2</a:t>
            </a:r>
            <a:r>
              <a:rPr lang="en-US" sz="1800" dirty="0"/>
              <a:t>Lu et al., 31st Intern. Conf. DCSW </a:t>
            </a:r>
            <a:r>
              <a:rPr lang="en-US" sz="2000" dirty="0"/>
              <a:t>(2011)</a:t>
            </a:r>
          </a:p>
        </p:txBody>
      </p:sp>
      <p:sp>
        <p:nvSpPr>
          <p:cNvPr id="5" name="Rectangle 4"/>
          <p:cNvSpPr/>
          <p:nvPr/>
        </p:nvSpPr>
        <p:spPr>
          <a:xfrm>
            <a:off x="457200" y="1069627"/>
            <a:ext cx="5785558" cy="523220"/>
          </a:xfrm>
          <a:prstGeom prst="rect">
            <a:avLst/>
          </a:prstGeom>
        </p:spPr>
        <p:txBody>
          <a:bodyPr wrap="none">
            <a:spAutoFit/>
          </a:bodyPr>
          <a:lstStyle/>
          <a:p>
            <a:r>
              <a:rPr lang="en-US" sz="2800" dirty="0">
                <a:solidFill>
                  <a:srgbClr val="990033"/>
                </a:solidFill>
              </a:rPr>
              <a:t>Knowledge of threshold distribution</a:t>
            </a:r>
          </a:p>
        </p:txBody>
      </p:sp>
    </p:spTree>
    <p:extLst>
      <p:ext uri="{BB962C8B-B14F-4D97-AF65-F5344CB8AC3E}">
        <p14:creationId xmlns:p14="http://schemas.microsoft.com/office/powerpoint/2010/main" val="41976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0"/>
                <a:ext cx="8229600" cy="1143000"/>
              </a:xfrm>
            </p:spPr>
            <p:txBody>
              <a:bodyPr>
                <a:normAutofit/>
              </a:bodyPr>
              <a:lstStyle/>
              <a:p>
                <a:pPr algn="ctr"/>
                <a:r>
                  <a:rPr lang="en-US" sz="2800" dirty="0">
                    <a:solidFill>
                      <a:srgbClr val="C00000"/>
                    </a:solidFill>
                    <a:latin typeface="+mn-lt"/>
                  </a:rPr>
                  <a:t>Collective Influence</a:t>
                </a:r>
                <a:r>
                  <a:rPr lang="en-US" sz="2800" baseline="30000" dirty="0">
                    <a:solidFill>
                      <a:srgbClr val="C00000"/>
                    </a:solidFill>
                    <a:latin typeface="+mn-lt"/>
                  </a:rPr>
                  <a:t>1,2</a:t>
                </a:r>
                <a:r>
                  <a:rPr lang="en-US" sz="2800" dirty="0">
                    <a:solidFill>
                      <a:srgbClr val="C00000"/>
                    </a:solidFill>
                    <a:latin typeface="+mn-lt"/>
                  </a:rPr>
                  <a:t> for </a:t>
                </a:r>
                <a14:m>
                  <m:oMath xmlns:m="http://schemas.openxmlformats.org/officeDocument/2006/math">
                    <m:r>
                      <a:rPr lang="el-GR" sz="2800" b="0" i="1" smtClean="0">
                        <a:solidFill>
                          <a:srgbClr val="C00000"/>
                        </a:solidFill>
                        <a:latin typeface="Cambria Math" panose="02040503050406030204" pitchFamily="18" charset="0"/>
                      </a:rPr>
                      <m:t>𝜎</m:t>
                    </m:r>
                    <m:r>
                      <a:rPr lang="el-GR" sz="2800" b="0" i="1" smtClean="0">
                        <a:solidFill>
                          <a:srgbClr val="C00000"/>
                        </a:solidFill>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0</m:t>
                    </m:r>
                  </m:oMath>
                </a14:m>
                <a:endParaRPr lang="en-US" sz="2800" i="1" dirty="0">
                  <a:solidFill>
                    <a:srgbClr val="C00000"/>
                  </a:solidFill>
                  <a:latin typeface="+mn-l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0"/>
                <a:ext cx="8229600" cy="1143000"/>
              </a:xfrm>
              <a:blipFill>
                <a:blip r:embed="rId3"/>
                <a:stretch>
                  <a:fillRect/>
                </a:stretch>
              </a:blipFill>
            </p:spPr>
            <p:txBody>
              <a:bodyPr/>
              <a:lstStyle/>
              <a:p>
                <a:r>
                  <a:rPr lang="en-US">
                    <a:noFill/>
                  </a:rPr>
                  <a:t> </a:t>
                </a:r>
              </a:p>
            </p:txBody>
          </p:sp>
        </mc:Fallback>
      </mc:AlternateContent>
      <p:sp>
        <p:nvSpPr>
          <p:cNvPr id="19" name="TextBox 18"/>
          <p:cNvSpPr txBox="1"/>
          <p:nvPr/>
        </p:nvSpPr>
        <p:spPr>
          <a:xfrm>
            <a:off x="1828800" y="6284915"/>
            <a:ext cx="7277582" cy="584775"/>
          </a:xfrm>
          <a:prstGeom prst="rect">
            <a:avLst/>
          </a:prstGeom>
          <a:noFill/>
        </p:spPr>
        <p:txBody>
          <a:bodyPr wrap="square" rtlCol="0">
            <a:spAutoFit/>
          </a:bodyPr>
          <a:lstStyle/>
          <a:p>
            <a:r>
              <a:rPr lang="en-US" sz="1600" baseline="30000" dirty="0"/>
              <a:t>1</a:t>
            </a:r>
            <a:r>
              <a:rPr lang="en-US" sz="1600" dirty="0"/>
              <a:t>Morone, Makse. Nature 524, 65-68 (2015)</a:t>
            </a:r>
            <a:endParaRPr lang="en-US" sz="1600" baseline="30000" dirty="0"/>
          </a:p>
          <a:p>
            <a:r>
              <a:rPr lang="en-US" sz="1600" baseline="30000" dirty="0"/>
              <a:t>2</a:t>
            </a:r>
            <a:r>
              <a:rPr lang="fi-FI" sz="1600" dirty="0"/>
              <a:t>Pei, Shaman, Morone, Makse</a:t>
            </a:r>
            <a:r>
              <a:rPr lang="en-US" sz="1600" dirty="0"/>
              <a:t>. Sci Rep 7: 45240 (2017)</a:t>
            </a:r>
          </a:p>
        </p:txBody>
      </p:sp>
      <mc:AlternateContent xmlns:mc="http://schemas.openxmlformats.org/markup-compatibility/2006" xmlns:a14="http://schemas.microsoft.com/office/drawing/2010/main">
        <mc:Choice Requires="a14">
          <p:sp>
            <p:nvSpPr>
              <p:cNvPr id="22" name="Content Placeholder 21"/>
              <p:cNvSpPr>
                <a:spLocks noGrp="1"/>
              </p:cNvSpPr>
              <p:nvPr>
                <p:ph idx="1"/>
              </p:nvPr>
            </p:nvSpPr>
            <p:spPr>
              <a:xfrm>
                <a:off x="76200" y="1143000"/>
                <a:ext cx="8439391" cy="5090221"/>
              </a:xfrm>
            </p:spPr>
            <p:txBody>
              <a:bodyPr>
                <a:normAutofit/>
              </a:bodyPr>
              <a:lstStyle/>
              <a:p>
                <a:r>
                  <a:rPr lang="en-US" sz="2400" dirty="0"/>
                  <a:t>Assumes tree-like approximation &amp; message passing method</a:t>
                </a:r>
              </a:p>
              <a:p>
                <a:r>
                  <a:rPr lang="en-US" sz="2400" dirty="0"/>
                  <a:t>CI-TM</a:t>
                </a:r>
                <a:r>
                  <a:rPr lang="en-US" sz="2400" i="1" baseline="-25000" dirty="0"/>
                  <a:t>L</a:t>
                </a:r>
                <a:r>
                  <a:rPr lang="en-US" sz="2400" dirty="0"/>
                  <a:t>(</a:t>
                </a:r>
                <a:r>
                  <a:rPr lang="en-US" sz="2400" i="1" dirty="0"/>
                  <a:t>i</a:t>
                </a:r>
                <a:r>
                  <a:rPr lang="en-US" sz="2400" dirty="0"/>
                  <a:t>) = number of subcritical paths starting from </a:t>
                </a:r>
                <a:r>
                  <a:rPr lang="en-US" sz="2400" i="1" dirty="0"/>
                  <a:t>i</a:t>
                </a:r>
                <a:r>
                  <a:rPr lang="en-US" sz="2400" dirty="0"/>
                  <a:t> with length 0 ≤ </a:t>
                </a:r>
                <a:r>
                  <a:rPr lang="en-US" sz="2400" i="1" dirty="0"/>
                  <a:t>ℓ </a:t>
                </a:r>
                <a:r>
                  <a:rPr lang="en-US" sz="2400" dirty="0"/>
                  <a:t>≤ </a:t>
                </a:r>
                <a:r>
                  <a:rPr lang="en-US" sz="2400" i="1" dirty="0"/>
                  <a:t>L</a:t>
                </a:r>
                <a:r>
                  <a:rPr lang="en-US" sz="2400" dirty="0"/>
                  <a:t> (</a:t>
                </a:r>
                <a:r>
                  <a:rPr lang="en-US" sz="2400" i="1" dirty="0"/>
                  <a:t>L </a:t>
                </a:r>
                <a:r>
                  <a:rPr lang="en-US" sz="2400" dirty="0"/>
                  <a:t>= sphere of influence)</a:t>
                </a:r>
              </a:p>
              <a:p>
                <a:endParaRPr lang="en-US" sz="2400" dirty="0"/>
              </a:p>
              <a:p>
                <a:r>
                  <a:rPr lang="en-US" sz="2400" dirty="0"/>
                  <a:t>For </a:t>
                </a:r>
                <a:r>
                  <a:rPr lang="en-US" sz="2400" i="1" dirty="0"/>
                  <a:t>bi-directional</a:t>
                </a:r>
                <a:r>
                  <a:rPr lang="en-US" sz="2400" dirty="0"/>
                  <a:t> graphs:</a:t>
                </a: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𝐶𝐼</m:t>
                        </m:r>
                        <m:r>
                          <a:rPr lang="en-US" sz="2400" i="1">
                            <a:latin typeface="Cambria Math" panose="02040503050406030204" pitchFamily="18" charset="0"/>
                          </a:rPr>
                          <m:t>–</m:t>
                        </m:r>
                        <m:r>
                          <a:rPr lang="en-US" sz="2400" i="1">
                            <a:latin typeface="Cambria Math" panose="02040503050406030204" pitchFamily="18" charset="0"/>
                          </a:rPr>
                          <m:t>𝑇𝑀</m:t>
                        </m:r>
                      </m:e>
                      <m:sub>
                        <m:r>
                          <a:rPr lang="en-US" sz="2400" i="1">
                            <a:latin typeface="Cambria Math" panose="02040503050406030204" pitchFamily="18" charset="0"/>
                          </a:rPr>
                          <m:t>𝑙</m:t>
                        </m:r>
                        <m:r>
                          <a:rPr lang="en-US" sz="2400" i="1">
                            <a:latin typeface="Cambria Math" panose="02040503050406030204" pitchFamily="18" charset="0"/>
                          </a:rPr>
                          <m:t>=0</m:t>
                        </m:r>
                      </m:sub>
                    </m:sSub>
                    <m:d>
                      <m:dPr>
                        <m:ctrlPr>
                          <a:rPr lang="en-US" sz="2400" i="1">
                            <a:latin typeface="Cambria Math" panose="02040503050406030204" pitchFamily="18" charset="0"/>
                          </a:rPr>
                        </m:ctrlPr>
                      </m:dPr>
                      <m:e>
                        <m:r>
                          <a:rPr lang="en-US" sz="2400" i="1">
                            <a:latin typeface="Cambria Math" panose="02040503050406030204" pitchFamily="18" charset="0"/>
                          </a:rPr>
                          <m:t>𝑖</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𝑖</m:t>
                        </m:r>
                      </m:sub>
                    </m:sSub>
                  </m:oMath>
                </a14:m>
                <a:endParaRPr lang="en-US" sz="2400" dirty="0"/>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𝐶𝐼</m:t>
                        </m:r>
                        <m:r>
                          <a:rPr lang="en-US" sz="2400" i="1">
                            <a:latin typeface="Cambria Math" panose="02040503050406030204" pitchFamily="18" charset="0"/>
                          </a:rPr>
                          <m:t>–</m:t>
                        </m:r>
                        <m:r>
                          <a:rPr lang="en-US" sz="2400" i="1">
                            <a:latin typeface="Cambria Math" panose="02040503050406030204" pitchFamily="18" charset="0"/>
                          </a:rPr>
                          <m:t>𝑇𝑀</m:t>
                        </m:r>
                      </m:e>
                      <m:sub>
                        <m:r>
                          <a:rPr lang="en-US" sz="2400" i="1">
                            <a:latin typeface="Cambria Math" panose="02040503050406030204" pitchFamily="18" charset="0"/>
                          </a:rPr>
                          <m:t>𝑙</m:t>
                        </m:r>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𝑖</m:t>
                        </m:r>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𝑖</m:t>
                        </m:r>
                        <m:r>
                          <m:rPr>
                            <m:brk m:alnAt="25"/>
                          </m:rP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m:rPr>
                                <m:brk m:alnAt="25"/>
                              </m:rPr>
                              <a:rPr lang="en-US" sz="2400" i="1">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=1</m:t>
                        </m:r>
                      </m:sub>
                      <m:sup/>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𝑗</m:t>
                                </m:r>
                              </m:sub>
                            </m:sSub>
                            <m:r>
                              <a:rPr lang="en-US" sz="2400" i="1">
                                <a:latin typeface="Cambria Math" panose="02040503050406030204" pitchFamily="18" charset="0"/>
                              </a:rPr>
                              <m:t>−1</m:t>
                            </m:r>
                          </m:e>
                        </m:d>
                      </m:e>
                    </m:nary>
                  </m:oMath>
                </a14:m>
                <a:endParaRPr lang="en-US" sz="2400" dirty="0"/>
              </a:p>
              <a:p>
                <a:pPr lvl="1"/>
                <a:r>
                  <a:rPr lang="en-US" sz="2400" dirty="0"/>
                  <a:t>…</a:t>
                </a: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𝐶𝐼</m:t>
                        </m:r>
                        <m:r>
                          <a:rPr lang="en-US" sz="2400" i="1">
                            <a:latin typeface="Cambria Math" panose="02040503050406030204" pitchFamily="18" charset="0"/>
                          </a:rPr>
                          <m:t>–</m:t>
                        </m:r>
                        <m:r>
                          <a:rPr lang="en-US" sz="2400" i="1">
                            <a:latin typeface="Cambria Math" panose="02040503050406030204" pitchFamily="18" charset="0"/>
                          </a:rPr>
                          <m:t>𝑇𝑀</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r>
                          <a:rPr lang="en-US" sz="2400" i="1">
                            <a:latin typeface="Cambria Math" panose="02040503050406030204" pitchFamily="18" charset="0"/>
                          </a:rPr>
                          <m:t>𝑖</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𝑙</m:t>
                        </m:r>
                      </m:sub>
                      <m:sup>
                        <m:r>
                          <a:rPr lang="en-US" sz="2400" i="1">
                            <a:latin typeface="Cambria Math" panose="02040503050406030204" pitchFamily="18" charset="0"/>
                          </a:rPr>
                          <m:t>𝐿</m:t>
                        </m:r>
                      </m:sup>
                      <m:e>
                        <m:sSub>
                          <m:sSubPr>
                            <m:ctrlPr>
                              <a:rPr lang="en-US" sz="2400" i="1">
                                <a:latin typeface="Cambria Math" panose="02040503050406030204" pitchFamily="18" charset="0"/>
                              </a:rPr>
                            </m:ctrlPr>
                          </m:sSubPr>
                          <m:e>
                            <m:r>
                              <a:rPr lang="en-US" sz="2400" i="1">
                                <a:latin typeface="Cambria Math" panose="02040503050406030204" pitchFamily="18" charset="0"/>
                              </a:rPr>
                              <m:t>𝐶𝐼</m:t>
                            </m:r>
                            <m:r>
                              <a:rPr lang="en-US" sz="2400" i="1">
                                <a:latin typeface="Cambria Math" panose="02040503050406030204" pitchFamily="18" charset="0"/>
                              </a:rPr>
                              <m:t>–</m:t>
                            </m:r>
                            <m:r>
                              <a:rPr lang="en-US" sz="2400" i="1">
                                <a:latin typeface="Cambria Math" panose="02040503050406030204" pitchFamily="18" charset="0"/>
                              </a:rPr>
                              <m:t>𝑇𝑀</m:t>
                            </m:r>
                          </m:e>
                          <m:sub>
                            <m:r>
                              <a:rPr lang="en-US" sz="2400" i="1">
                                <a:latin typeface="Cambria Math" panose="02040503050406030204" pitchFamily="18" charset="0"/>
                              </a:rPr>
                              <m:t>𝑙</m:t>
                            </m:r>
                          </m:sub>
                        </m:sSub>
                      </m:e>
                    </m:nary>
                  </m:oMath>
                </a14:m>
                <a:endParaRPr lang="en-US" sz="2400" dirty="0"/>
              </a:p>
              <a:p>
                <a:endParaRPr lang="en-US" sz="2400" dirty="0"/>
              </a:p>
            </p:txBody>
          </p:sp>
        </mc:Choice>
        <mc:Fallback xmlns="">
          <p:sp>
            <p:nvSpPr>
              <p:cNvPr id="22" name="Content Placeholder 21"/>
              <p:cNvSpPr>
                <a:spLocks noGrp="1" noRot="1" noChangeAspect="1" noMove="1" noResize="1" noEditPoints="1" noAdjustHandles="1" noChangeArrowheads="1" noChangeShapeType="1" noTextEdit="1"/>
              </p:cNvSpPr>
              <p:nvPr>
                <p:ph idx="1"/>
              </p:nvPr>
            </p:nvSpPr>
            <p:spPr>
              <a:xfrm>
                <a:off x="76200" y="1143000"/>
                <a:ext cx="8439391" cy="5090221"/>
              </a:xfrm>
              <a:blipFill>
                <a:blip r:embed="rId4"/>
                <a:stretch>
                  <a:fillRect l="-1445" t="-838"/>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791" y="2667000"/>
            <a:ext cx="3733800" cy="3679093"/>
          </a:xfrm>
          <a:prstGeom prst="rect">
            <a:avLst/>
          </a:prstGeom>
        </p:spPr>
      </p:pic>
      <p:pic>
        <p:nvPicPr>
          <p:cNvPr id="9" name="Shape 91" descr="D:\Qiming Lu\Pictures\rpi_seal.gif"/>
          <p:cNvPicPr preferRelativeResize="0"/>
          <p:nvPr/>
        </p:nvPicPr>
        <p:blipFill rotWithShape="1">
          <a:blip r:embed="rId6">
            <a:alphaModFix/>
          </a:blip>
          <a:srcRect/>
          <a:stretch/>
        </p:blipFill>
        <p:spPr>
          <a:xfrm>
            <a:off x="8205335" y="5986650"/>
            <a:ext cx="935992" cy="871100"/>
          </a:xfrm>
          <a:prstGeom prst="rect">
            <a:avLst/>
          </a:prstGeom>
          <a:noFill/>
          <a:ln>
            <a:noFill/>
          </a:ln>
        </p:spPr>
      </p:pic>
    </p:spTree>
    <p:extLst>
      <p:ext uri="{BB962C8B-B14F-4D97-AF65-F5344CB8AC3E}">
        <p14:creationId xmlns:p14="http://schemas.microsoft.com/office/powerpoint/2010/main" val="82237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ctr"/>
            <a:r>
              <a:rPr lang="en-US" sz="2800" dirty="0">
                <a:solidFill>
                  <a:srgbClr val="C00000"/>
                </a:solidFill>
                <a:latin typeface="+mn-lt"/>
              </a:rPr>
              <a:t>Balanced Index strategy (BI)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 y="1144727"/>
                <a:ext cx="9210582" cy="1979473"/>
              </a:xfrm>
              <a:ln>
                <a:noFill/>
              </a:ln>
            </p:spPr>
            <p:txBody>
              <a:bodyPr>
                <a:noAutofit/>
              </a:bodyPr>
              <a:lstStyle/>
              <a:p>
                <a:pPr marL="109728" indent="0">
                  <a:buNone/>
                </a:pPr>
                <a:r>
                  <a:rPr lang="en-US" sz="2400" dirty="0">
                    <a:latin typeface="+mn-lt"/>
                  </a:rPr>
                  <a:t>We place weights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oMath>
                </a14:m>
                <a:r>
                  <a:rPr lang="en-US" sz="2400" dirty="0">
                    <a:latin typeface="+mn-lt"/>
                  </a:rPr>
                  <a:t>, with </a:t>
                </a:r>
                <a14:m>
                  <m:oMath xmlns:m="http://schemas.openxmlformats.org/officeDocument/2006/math">
                    <m:r>
                      <a:rPr lang="en-US" sz="2400" i="1" smtClean="0">
                        <a:latin typeface="Cambria Math" panose="02040503050406030204" pitchFamily="18" charset="0"/>
                      </a:rPr>
                      <m:t>𝑎</m:t>
                    </m:r>
                    <m:r>
                      <a:rPr lang="en-US" sz="2400" i="1" smtClean="0">
                        <a:latin typeface="Cambria Math" panose="02040503050406030204" pitchFamily="18" charset="0"/>
                      </a:rPr>
                      <m:t>+</m:t>
                    </m:r>
                    <m:r>
                      <a:rPr lang="en-US" sz="2400" i="1" smtClean="0">
                        <a:latin typeface="Cambria Math" panose="02040503050406030204" pitchFamily="18" charset="0"/>
                      </a:rPr>
                      <m:t>𝑏</m:t>
                    </m:r>
                    <m:r>
                      <a:rPr lang="en-US" sz="2400" i="1" smtClean="0">
                        <a:latin typeface="Cambria Math" panose="02040503050406030204" pitchFamily="18" charset="0"/>
                      </a:rPr>
                      <m:t>+</m:t>
                    </m:r>
                    <m:r>
                      <a:rPr lang="en-US" sz="2400" i="1" smtClean="0">
                        <a:latin typeface="Cambria Math" panose="02040503050406030204" pitchFamily="18" charset="0"/>
                      </a:rPr>
                      <m:t>𝑐</m:t>
                    </m:r>
                    <m:r>
                      <a:rPr lang="en-US" sz="2400" i="1" smtClean="0">
                        <a:latin typeface="Cambria Math" panose="02040503050406030204" pitchFamily="18" charset="0"/>
                      </a:rPr>
                      <m:t>=1</m:t>
                    </m:r>
                  </m:oMath>
                </a14:m>
                <a:r>
                  <a:rPr lang="en-US" sz="2400" dirty="0">
                    <a:latin typeface="+mn-lt"/>
                  </a:rPr>
                  <a:t>, on </a:t>
                </a:r>
                <a:r>
                  <a:rPr lang="en-US" sz="2400" i="1" dirty="0">
                    <a:latin typeface="+mn-lt"/>
                  </a:rPr>
                  <a:t>3</a:t>
                </a:r>
                <a:r>
                  <a:rPr lang="en-US" sz="2400" dirty="0">
                    <a:latin typeface="+mn-lt"/>
                  </a:rPr>
                  <a:t> features:</a:t>
                </a:r>
              </a:p>
              <a:p>
                <a:r>
                  <a:rPr lang="en-US" sz="2400" dirty="0">
                    <a:latin typeface="+mn-lt"/>
                  </a:rPr>
                  <a:t>Resistance: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𝑟</m:t>
                        </m:r>
                      </m:e>
                      <m:sub>
                        <m:r>
                          <a:rPr lang="en-US" sz="2400" i="1">
                            <a:latin typeface="Cambria Math" panose="02040503050406030204" pitchFamily="18" charset="0"/>
                          </a:rPr>
                          <m:t>𝑖</m:t>
                        </m:r>
                      </m:sub>
                    </m:sSub>
                    <m:r>
                      <a:rPr lang="en-US" sz="2400" i="1">
                        <a:latin typeface="Cambria Math" panose="02040503050406030204" pitchFamily="18" charset="0"/>
                      </a:rPr>
                      <m:t>=</m:t>
                    </m:r>
                    <m:r>
                      <m:rPr>
                        <m:sty m:val="p"/>
                      </m:rPr>
                      <a:rPr lang="en-US" sz="2400" i="0">
                        <a:latin typeface="Cambria Math" panose="02040503050406030204" pitchFamily="18" charset="0"/>
                      </a:rPr>
                      <m:t>ceil</m:t>
                    </m:r>
                    <m:d>
                      <m:dPr>
                        <m:ctrlPr>
                          <a:rPr lang="en-US" sz="2400" i="1">
                            <a:latin typeface="Cambria Math" panose="02040503050406030204" pitchFamily="18" charset="0"/>
                          </a:rPr>
                        </m:ctrlPr>
                      </m:dPr>
                      <m:e>
                        <m:sSub>
                          <m:sSubPr>
                            <m:ctrlPr>
                              <a:rPr lang="el-GR" sz="2400" i="1">
                                <a:latin typeface="Cambria Math" panose="02040503050406030204" pitchFamily="18" charset="0"/>
                              </a:rPr>
                            </m:ctrlPr>
                          </m:sSubPr>
                          <m:e>
                            <m:r>
                              <a:rPr lang="el-GR" sz="2400" i="1">
                                <a:latin typeface="Cambria Math" panose="02040503050406030204" pitchFamily="18" charset="0"/>
                              </a:rPr>
                              <m:t>𝜑</m:t>
                            </m:r>
                          </m:e>
                          <m:sub>
                            <m:r>
                              <a:rPr lang="en-US" sz="2400" i="1">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i="1" smtClean="0">
                                <a:latin typeface="Cambria Math" panose="02040503050406030204" pitchFamily="18" charset="0"/>
                              </a:rPr>
                              <m:t>𝑘</m:t>
                            </m:r>
                          </m:e>
                          <m:sub>
                            <m:r>
                              <a:rPr lang="en-US" sz="2400" b="0" i="1" smtClean="0">
                                <a:latin typeface="Cambria Math" panose="02040503050406030204" pitchFamily="18" charset="0"/>
                              </a:rPr>
                              <m:t>𝑖</m:t>
                            </m:r>
                          </m:sub>
                        </m:sSub>
                      </m:e>
                    </m:d>
                    <m:r>
                      <a:rPr lang="en-US" sz="2400" i="1">
                        <a:latin typeface="Cambria Math" panose="02040503050406030204" pitchFamily="18" charset="0"/>
                      </a:rPr>
                      <m:t> </m:t>
                    </m:r>
                  </m:oMath>
                </a14:m>
                <a:endParaRPr lang="en-US" sz="2400" dirty="0">
                  <a:latin typeface="+mn-lt"/>
                </a:endParaRPr>
              </a:p>
              <a:p>
                <a:r>
                  <a:rPr lang="en-US" sz="2400" dirty="0">
                    <a:latin typeface="+mn-lt"/>
                  </a:rPr>
                  <a:t>Degree: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endParaRPr lang="en-US" sz="2400" dirty="0">
                  <a:latin typeface="+mn-lt"/>
                </a:endParaRPr>
              </a:p>
              <a:p>
                <a:r>
                  <a:rPr lang="en-US" sz="2400" dirty="0">
                    <a:latin typeface="+mn-lt"/>
                  </a:rPr>
                  <a:t>2</a:t>
                </a:r>
                <a:r>
                  <a:rPr lang="en-US" sz="2400" baseline="30000" dirty="0">
                    <a:latin typeface="+mn-lt"/>
                  </a:rPr>
                  <a:t>nd</a:t>
                </a:r>
                <a:r>
                  <a:rPr lang="en-US" sz="2400" dirty="0">
                    <a:latin typeface="+mn-lt"/>
                  </a:rPr>
                  <a:t> level nodes </a:t>
                </a:r>
                <a:r>
                  <a:rPr lang="en-US" sz="2400" i="1" dirty="0">
                    <a:latin typeface="+mn-lt"/>
                  </a:rPr>
                  <a:t>j</a:t>
                </a:r>
                <a:r>
                  <a:rPr lang="en-US" sz="2400" dirty="0">
                    <a:latin typeface="+mn-lt"/>
                  </a:rPr>
                  <a:t> (neighbors of </a:t>
                </a:r>
                <a14:m>
                  <m:oMath xmlns:m="http://schemas.openxmlformats.org/officeDocument/2006/math">
                    <m:r>
                      <a:rPr lang="en-US" sz="2400" i="1">
                        <a:latin typeface="Cambria Math" panose="02040503050406030204" pitchFamily="18" charset="0"/>
                      </a:rPr>
                      <m:t>𝑖</m:t>
                    </m:r>
                  </m:oMath>
                </a14:m>
                <a:r>
                  <a:rPr lang="en-US" sz="2400" dirty="0">
                    <a:latin typeface="+mn-lt"/>
                  </a:rPr>
                  <a:t>) with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𝑗</m:t>
                        </m:r>
                      </m:sub>
                    </m:sSub>
                    <m:r>
                      <a:rPr lang="en-US" sz="2400" i="1">
                        <a:latin typeface="Cambria Math" panose="02040503050406030204" pitchFamily="18" charset="0"/>
                      </a:rPr>
                      <m:t>=1</m:t>
                    </m:r>
                  </m:oMath>
                </a14:m>
                <a:r>
                  <a:rPr lang="en-US" sz="2400" dirty="0">
                    <a:latin typeface="+mn-lt"/>
                  </a:rPr>
                  <a:t>: </a:t>
                </a:r>
                <a14:m>
                  <m:oMath xmlns:m="http://schemas.openxmlformats.org/officeDocument/2006/math">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𝑖</m:t>
                        </m:r>
                        <m:r>
                          <m:rPr>
                            <m:brk m:alnAt="7"/>
                          </m:rP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𝑟</m:t>
                            </m:r>
                          </m:e>
                          <m:sub>
                            <m:r>
                              <m:rPr>
                                <m:brk m:alnAt="7"/>
                              </m:rPr>
                              <a:rPr lang="en-US" sz="2400" b="0" i="1" smtClean="0">
                                <a:latin typeface="Cambria Math" panose="02040503050406030204" pitchFamily="18" charset="0"/>
                                <a:ea typeface="Cambria Math" panose="02040503050406030204" pitchFamily="18" charset="0"/>
                              </a:rPr>
                              <m:t>𝑗</m:t>
                            </m:r>
                          </m:sub>
                        </m:sSub>
                        <m:r>
                          <m:rPr>
                            <m:brk m:alnAt="7"/>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sub>
                      <m:sup/>
                      <m:e>
                        <m:r>
                          <a:rPr lang="en-US" sz="2400" b="0" i="1" smtClean="0">
                            <a:latin typeface="Cambria Math" panose="02040503050406030204" pitchFamily="18" charset="0"/>
                            <a:ea typeface="Cambria Math" panose="02040503050406030204" pitchFamily="18" charset="0"/>
                          </a:rPr>
                          <m:t> </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𝑗</m:t>
                                </m:r>
                              </m:sub>
                            </m:sSub>
                            <m:r>
                              <a:rPr lang="en-US" sz="2400" i="1">
                                <a:latin typeface="Cambria Math" panose="02040503050406030204" pitchFamily="18" charset="0"/>
                              </a:rPr>
                              <m:t>−1</m:t>
                            </m:r>
                          </m:e>
                        </m:d>
                      </m:e>
                    </m:nary>
                  </m:oMath>
                </a14:m>
                <a:endParaRPr lang="en-US" sz="24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 y="1144727"/>
                <a:ext cx="9210582" cy="1979473"/>
              </a:xfrm>
              <a:blipFill>
                <a:blip r:embed="rId3"/>
                <a:stretch>
                  <a:fillRect l="-1257" b="-738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8200" y="3048000"/>
                <a:ext cx="4533900" cy="992003"/>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𝐵𝐼</m:t>
                          </m:r>
                        </m:e>
                        <m:sub>
                          <m:r>
                            <a:rPr lang="en-US" sz="2200" i="1">
                              <a:latin typeface="Cambria Math" panose="02040503050406030204" pitchFamily="18" charset="0"/>
                            </a:rPr>
                            <m:t>𝑖</m:t>
                          </m:r>
                        </m:sub>
                      </m:sSub>
                      <m:r>
                        <a:rPr lang="en-US" sz="2200" i="1">
                          <a:latin typeface="Cambria Math" panose="02040503050406030204" pitchFamily="18" charset="0"/>
                        </a:rPr>
                        <m:t>=</m:t>
                      </m:r>
                      <m:r>
                        <a:rPr lang="en-US" sz="2200" i="1">
                          <a:latin typeface="Cambria Math" panose="02040503050406030204" pitchFamily="18" charset="0"/>
                        </a:rPr>
                        <m:t>𝑎</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𝑟</m:t>
                          </m:r>
                        </m:e>
                        <m:sub>
                          <m:r>
                            <a:rPr lang="en-US" sz="2200" i="1">
                              <a:latin typeface="Cambria Math" panose="02040503050406030204" pitchFamily="18" charset="0"/>
                            </a:rPr>
                            <m:t>𝑖</m:t>
                          </m:r>
                        </m:sub>
                      </m:sSub>
                      <m:r>
                        <a:rPr lang="en-US" sz="2200" i="1">
                          <a:latin typeface="Cambria Math" panose="02040503050406030204" pitchFamily="18" charset="0"/>
                        </a:rPr>
                        <m:t>+</m:t>
                      </m:r>
                      <m:r>
                        <a:rPr lang="en-US" sz="2200" i="1">
                          <a:latin typeface="Cambria Math" panose="02040503050406030204" pitchFamily="18" charset="0"/>
                        </a:rPr>
                        <m:t>𝑏</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a:rPr lang="en-US" sz="2200" i="1">
                              <a:latin typeface="Cambria Math" panose="02040503050406030204" pitchFamily="18" charset="0"/>
                            </a:rPr>
                            <m:t>𝑖</m:t>
                          </m:r>
                        </m:sub>
                      </m:sSub>
                      <m:r>
                        <a:rPr lang="en-US" sz="2200" i="1">
                          <a:latin typeface="Cambria Math" panose="02040503050406030204" pitchFamily="18" charset="0"/>
                        </a:rPr>
                        <m:t>+</m:t>
                      </m:r>
                      <m:r>
                        <a:rPr lang="en-US" sz="2200" i="1">
                          <a:latin typeface="Cambria Math" panose="02040503050406030204" pitchFamily="18" charset="0"/>
                        </a:rPr>
                        <m:t>𝑐</m:t>
                      </m:r>
                      <m:nary>
                        <m:naryPr>
                          <m:chr m:val="∑"/>
                          <m:supHide m:val="on"/>
                          <m:ctrlPr>
                            <a:rPr lang="en-US" sz="2200" i="1">
                              <a:latin typeface="Cambria Math" panose="02040503050406030204" pitchFamily="18" charset="0"/>
                            </a:rPr>
                          </m:ctrlPr>
                        </m:naryPr>
                        <m:sub>
                          <m:r>
                            <m:rPr>
                              <m:brk m:alnAt="7"/>
                            </m:rPr>
                            <a:rPr lang="en-US" sz="2200" i="1">
                              <a:latin typeface="Cambria Math" panose="02040503050406030204" pitchFamily="18" charset="0"/>
                            </a:rPr>
                            <m:t>𝑗</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rPr>
                            <m:t>𝜕</m:t>
                          </m:r>
                          <m:r>
                            <a:rPr lang="en-US" sz="2200" i="1">
                              <a:latin typeface="Cambria Math" panose="02040503050406030204" pitchFamily="18" charset="0"/>
                            </a:rPr>
                            <m:t>𝑖</m:t>
                          </m:r>
                          <m:r>
                            <m:rPr>
                              <m:brk m:alnAt="7"/>
                            </m:rP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𝑟</m:t>
                              </m:r>
                            </m:e>
                            <m:sub>
                              <m:r>
                                <m:rPr>
                                  <m:brk m:alnAt="7"/>
                                </m:rPr>
                                <a:rPr lang="en-US" sz="2200" i="1">
                                  <a:latin typeface="Cambria Math" panose="02040503050406030204" pitchFamily="18" charset="0"/>
                                  <a:ea typeface="Cambria Math" panose="02040503050406030204" pitchFamily="18" charset="0"/>
                                </a:rPr>
                                <m:t>𝑗</m:t>
                              </m:r>
                            </m:sub>
                          </m:sSub>
                          <m:r>
                            <m:rPr>
                              <m:brk m:alnAt="7"/>
                            </m:rP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1</m:t>
                          </m:r>
                        </m:sub>
                        <m:sup/>
                        <m:e>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a:rPr lang="en-US" sz="2200" i="1">
                                      <a:latin typeface="Cambria Math" panose="02040503050406030204" pitchFamily="18" charset="0"/>
                                    </a:rPr>
                                    <m:t>𝑗</m:t>
                                  </m:r>
                                </m:sub>
                              </m:sSub>
                              <m:r>
                                <a:rPr lang="en-US" sz="2200" i="1">
                                  <a:latin typeface="Cambria Math" panose="02040503050406030204" pitchFamily="18" charset="0"/>
                                </a:rPr>
                                <m:t>−1</m:t>
                              </m:r>
                            </m:e>
                          </m:d>
                        </m:e>
                      </m:nary>
                    </m:oMath>
                  </m:oMathPara>
                </a14:m>
                <a:endParaRPr lang="en-US" sz="2200" dirty="0"/>
              </a:p>
            </p:txBody>
          </p:sp>
        </mc:Choice>
        <mc:Fallback xmlns="">
          <p:sp>
            <p:nvSpPr>
              <p:cNvPr id="4" name="Rectangle 3"/>
              <p:cNvSpPr>
                <a:spLocks noRot="1" noChangeAspect="1" noMove="1" noResize="1" noEditPoints="1" noAdjustHandles="1" noChangeArrowheads="1" noChangeShapeType="1" noTextEdit="1"/>
              </p:cNvSpPr>
              <p:nvPr/>
            </p:nvSpPr>
            <p:spPr>
              <a:xfrm>
                <a:off x="838200" y="3048000"/>
                <a:ext cx="4533900" cy="992003"/>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47583" y="4502013"/>
                <a:ext cx="4038600" cy="1446550"/>
              </a:xfrm>
              <a:prstGeom prst="rect">
                <a:avLst/>
              </a:prstGeom>
              <a:noFill/>
            </p:spPr>
            <p:txBody>
              <a:bodyPr wrap="square" rtlCol="0">
                <a:spAutoFit/>
              </a:bodyPr>
              <a:lstStyle/>
              <a:p>
                <a:r>
                  <a:rPr lang="en-US" sz="2200" dirty="0">
                    <a:solidFill>
                      <a:schemeClr val="accent2"/>
                    </a:solidFill>
                    <a:latin typeface="Cambria Math" panose="02040503050406030204" pitchFamily="18" charset="0"/>
                  </a:rPr>
                  <a:t>Known methods:</a:t>
                </a:r>
              </a:p>
              <a:p>
                <a14:m>
                  <m:oMath xmlns:m="http://schemas.openxmlformats.org/officeDocument/2006/math">
                    <m:r>
                      <a:rPr lang="en-US" sz="2200">
                        <a:latin typeface="Cambria Math" panose="02040503050406030204" pitchFamily="18" charset="0"/>
                      </a:rPr>
                      <m:t>(</m:t>
                    </m:r>
                    <m:r>
                      <a:rPr lang="en-US" sz="2200" b="0" i="1" smtClean="0">
                        <a:latin typeface="Cambria Math" panose="02040503050406030204" pitchFamily="18" charset="0"/>
                      </a:rPr>
                      <m:t>0</m:t>
                    </m:r>
                    <m:r>
                      <a:rPr lang="en-US" sz="2200" i="1">
                        <a:latin typeface="Cambria Math" panose="02040503050406030204" pitchFamily="18" charset="0"/>
                      </a:rPr>
                      <m:t>,</m:t>
                    </m:r>
                    <m:r>
                      <a:rPr lang="en-US" sz="2200" b="0" i="1" smtClean="0">
                        <a:latin typeface="Cambria Math" panose="02040503050406030204" pitchFamily="18" charset="0"/>
                      </a:rPr>
                      <m:t> 1</m:t>
                    </m:r>
                    <m:r>
                      <a:rPr lang="en-US" sz="2200" i="1">
                        <a:latin typeface="Cambria Math" panose="02040503050406030204" pitchFamily="18" charset="0"/>
                      </a:rPr>
                      <m:t>,</m:t>
                    </m:r>
                    <m:r>
                      <a:rPr lang="en-US" sz="2200" b="0" i="1" smtClean="0">
                        <a:latin typeface="Cambria Math" panose="02040503050406030204" pitchFamily="18" charset="0"/>
                      </a:rPr>
                      <m:t> 0</m:t>
                    </m:r>
                    <m:r>
                      <a:rPr lang="en-US" sz="2200" i="1">
                        <a:latin typeface="Cambria Math" panose="02040503050406030204" pitchFamily="18" charset="0"/>
                      </a:rPr>
                      <m:t>)</m:t>
                    </m:r>
                  </m:oMath>
                </a14:m>
                <a:r>
                  <a:rPr lang="en-US" sz="2200" dirty="0"/>
                  <a:t>: degree-sort (deg)</a:t>
                </a:r>
              </a:p>
              <a:p>
                <a14:m>
                  <m:oMath xmlns:m="http://schemas.openxmlformats.org/officeDocument/2006/math">
                    <m:r>
                      <a:rPr lang="en-US" sz="2200">
                        <a:latin typeface="Cambria Math" panose="02040503050406030204" pitchFamily="18" charset="0"/>
                      </a:rPr>
                      <m:t>(</m:t>
                    </m:r>
                    <m:r>
                      <a:rPr lang="en-US" sz="2200" b="0" i="1" smtClean="0">
                        <a:latin typeface="Cambria Math" panose="02040503050406030204" pitchFamily="18" charset="0"/>
                      </a:rPr>
                      <m:t>1</m:t>
                    </m:r>
                    <m:r>
                      <a:rPr lang="en-US" sz="2200" i="1">
                        <a:latin typeface="Cambria Math" panose="02040503050406030204" pitchFamily="18" charset="0"/>
                      </a:rPr>
                      <m:t>,</m:t>
                    </m:r>
                    <m:r>
                      <a:rPr lang="en-US" sz="2200" b="0" i="1" smtClean="0">
                        <a:latin typeface="Cambria Math" panose="02040503050406030204" pitchFamily="18" charset="0"/>
                      </a:rPr>
                      <m:t> 0</m:t>
                    </m:r>
                    <m:r>
                      <a:rPr lang="en-US" sz="2200" i="1">
                        <a:latin typeface="Cambria Math" panose="02040503050406030204" pitchFamily="18" charset="0"/>
                      </a:rPr>
                      <m:t>,</m:t>
                    </m:r>
                    <m:r>
                      <a:rPr lang="en-US" sz="2200" b="0" i="1" smtClean="0">
                        <a:latin typeface="Cambria Math" panose="02040503050406030204" pitchFamily="18" charset="0"/>
                      </a:rPr>
                      <m:t> 0</m:t>
                    </m:r>
                    <m:r>
                      <a:rPr lang="en-US" sz="2200" i="1">
                        <a:latin typeface="Cambria Math" panose="02040503050406030204" pitchFamily="18" charset="0"/>
                      </a:rPr>
                      <m:t>)</m:t>
                    </m:r>
                  </m:oMath>
                </a14:m>
                <a:r>
                  <a:rPr lang="en-US" sz="2200" dirty="0"/>
                  <a:t>: resistance-sort(res)</a:t>
                </a:r>
              </a:p>
              <a:p>
                <a14:m>
                  <m:oMath xmlns:m="http://schemas.openxmlformats.org/officeDocument/2006/math">
                    <m:r>
                      <a:rPr lang="en-US" sz="2200" smtClean="0">
                        <a:latin typeface="Cambria Math" panose="02040503050406030204" pitchFamily="18" charset="0"/>
                      </a:rPr>
                      <m:t>(</m:t>
                    </m:r>
                    <m:r>
                      <a:rPr lang="en-US" sz="2200" i="1">
                        <a:latin typeface="Cambria Math" panose="02040503050406030204" pitchFamily="18" charset="0"/>
                      </a:rPr>
                      <m:t>0, 0.5, 0.5)</m:t>
                    </m:r>
                  </m:oMath>
                </a14:m>
                <a:r>
                  <a:rPr lang="en-US" sz="2200" dirty="0"/>
                  <a:t>: CI-TM</a:t>
                </a:r>
                <a:r>
                  <a:rPr lang="en-US" sz="2200" baseline="-25000" dirty="0"/>
                  <a:t>L=1</a:t>
                </a:r>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447583" y="4502013"/>
                <a:ext cx="4038600" cy="1446550"/>
              </a:xfrm>
              <a:prstGeom prst="rect">
                <a:avLst/>
              </a:prstGeom>
              <a:blipFill>
                <a:blip r:embed="rId5"/>
                <a:stretch>
                  <a:fillRect l="-1961" t="-2954" b="-80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19600" y="4502013"/>
                <a:ext cx="4790983" cy="1446550"/>
              </a:xfrm>
              <a:prstGeom prst="rect">
                <a:avLst/>
              </a:prstGeom>
              <a:noFill/>
            </p:spPr>
            <p:txBody>
              <a:bodyPr wrap="square" rtlCol="0">
                <a:spAutoFit/>
              </a:bodyPr>
              <a:lstStyle/>
              <a:p>
                <a:r>
                  <a:rPr lang="en-US" sz="2200" dirty="0">
                    <a:solidFill>
                      <a:schemeClr val="accent2"/>
                    </a:solidFill>
                    <a:latin typeface="Cambria Math" panose="02040503050406030204" pitchFamily="18" charset="0"/>
                  </a:rPr>
                  <a:t>New methods:</a:t>
                </a:r>
              </a:p>
              <a:p>
                <a14:m>
                  <m:oMath xmlns:m="http://schemas.openxmlformats.org/officeDocument/2006/math">
                    <m:d>
                      <m:dPr>
                        <m:ctrlPr>
                          <a:rPr lang="en-US" sz="2200" i="1" smtClean="0">
                            <a:latin typeface="Cambria Math" panose="02040503050406030204" pitchFamily="18" charset="0"/>
                          </a:rPr>
                        </m:ctrlPr>
                      </m:dPr>
                      <m:e>
                        <m:r>
                          <a:rPr lang="en-US" sz="2200" i="1">
                            <a:latin typeface="Cambria Math" panose="02040503050406030204" pitchFamily="18" charset="0"/>
                          </a:rPr>
                          <m:t>0.5, 0.5, 0</m:t>
                        </m:r>
                      </m:e>
                    </m:d>
                  </m:oMath>
                </a14:m>
                <a:r>
                  <a:rPr lang="en-US" sz="2200" dirty="0"/>
                  <a:t>: Resistance Direct (RD)</a:t>
                </a:r>
                <a:endParaRPr lang="en-US" sz="2200" baseline="-25000" dirty="0"/>
              </a:p>
              <a:p>
                <a14:m>
                  <m:oMath xmlns:m="http://schemas.openxmlformats.org/officeDocument/2006/math">
                    <m:r>
                      <a:rPr lang="en-US" sz="2200">
                        <a:latin typeface="Cambria Math" panose="02040503050406030204" pitchFamily="18" charset="0"/>
                      </a:rPr>
                      <m:t>(</m:t>
                    </m:r>
                    <m:r>
                      <a:rPr lang="en-US" sz="2200" i="1">
                        <a:latin typeface="Cambria Math" panose="02040503050406030204" pitchFamily="18" charset="0"/>
                      </a:rPr>
                      <m:t>1/3, 1/3, 1/3)</m:t>
                    </m:r>
                  </m:oMath>
                </a14:m>
                <a:r>
                  <a:rPr lang="en-US" sz="2200" dirty="0"/>
                  <a:t>: Resistance Total (RT) </a:t>
                </a:r>
                <a14:m>
                  <m:oMath xmlns:m="http://schemas.openxmlformats.org/officeDocument/2006/math">
                    <m:r>
                      <a:rPr lang="en-US" sz="220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𝑜</m:t>
                        </m:r>
                      </m:sub>
                    </m:sSub>
                    <m:r>
                      <a:rPr lang="en-US" sz="2200" i="1">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𝑏</m:t>
                        </m:r>
                      </m:e>
                      <m:sub>
                        <m:r>
                          <a:rPr lang="en-US" sz="2200" b="0" i="1" smtClean="0">
                            <a:latin typeface="Cambria Math" panose="02040503050406030204" pitchFamily="18" charset="0"/>
                          </a:rPr>
                          <m:t>𝑜</m:t>
                        </m:r>
                      </m:sub>
                    </m:sSub>
                    <m:r>
                      <a:rPr lang="en-US" sz="2200" i="1">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𝑜</m:t>
                        </m:r>
                      </m:sub>
                    </m:sSub>
                    <m:r>
                      <a:rPr lang="en-US" sz="2200" i="1">
                        <a:latin typeface="Cambria Math" panose="02040503050406030204" pitchFamily="18" charset="0"/>
                      </a:rPr>
                      <m:t>)</m:t>
                    </m:r>
                  </m:oMath>
                </a14:m>
                <a:r>
                  <a:rPr lang="en-US" sz="2200" dirty="0"/>
                  <a:t>: optimal weights</a:t>
                </a:r>
              </a:p>
            </p:txBody>
          </p:sp>
        </mc:Choice>
        <mc:Fallback xmlns="">
          <p:sp>
            <p:nvSpPr>
              <p:cNvPr id="11" name="TextBox 10"/>
              <p:cNvSpPr txBox="1">
                <a:spLocks noRot="1" noChangeAspect="1" noMove="1" noResize="1" noEditPoints="1" noAdjustHandles="1" noChangeArrowheads="1" noChangeShapeType="1" noTextEdit="1"/>
              </p:cNvSpPr>
              <p:nvPr/>
            </p:nvSpPr>
            <p:spPr>
              <a:xfrm>
                <a:off x="4419600" y="4502013"/>
                <a:ext cx="4790983" cy="1446550"/>
              </a:xfrm>
              <a:prstGeom prst="rect">
                <a:avLst/>
              </a:prstGeom>
              <a:blipFill>
                <a:blip r:embed="rId6"/>
                <a:stretch>
                  <a:fillRect l="-1654" t="-2954" b="-8017"/>
                </a:stretch>
              </a:blipFill>
            </p:spPr>
            <p:txBody>
              <a:bodyPr/>
              <a:lstStyle/>
              <a:p>
                <a:r>
                  <a:rPr lang="en-US">
                    <a:noFill/>
                  </a:rPr>
                  <a:t> </a:t>
                </a:r>
              </a:p>
            </p:txBody>
          </p:sp>
        </mc:Fallback>
      </mc:AlternateContent>
      <p:sp>
        <p:nvSpPr>
          <p:cNvPr id="12" name="Rectangle 11"/>
          <p:cNvSpPr/>
          <p:nvPr/>
        </p:nvSpPr>
        <p:spPr>
          <a:xfrm>
            <a:off x="469706" y="4114800"/>
            <a:ext cx="4987263" cy="461665"/>
          </a:xfrm>
          <a:prstGeom prst="rect">
            <a:avLst/>
          </a:prstGeom>
        </p:spPr>
        <p:txBody>
          <a:bodyPr wrap="none">
            <a:spAutoFit/>
          </a:bodyPr>
          <a:lstStyle/>
          <a:p>
            <a:r>
              <a:rPr lang="en-US" sz="2400" dirty="0"/>
              <a:t>Specific cases of choices of weights:</a:t>
            </a:r>
          </a:p>
        </p:txBody>
      </p:sp>
    </p:spTree>
    <p:extLst>
      <p:ext uri="{BB962C8B-B14F-4D97-AF65-F5344CB8AC3E}">
        <p14:creationId xmlns:p14="http://schemas.microsoft.com/office/powerpoint/2010/main" val="106920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0"/>
                <a:ext cx="8229600" cy="1143000"/>
              </a:xfrm>
            </p:spPr>
            <p:txBody>
              <a:bodyPr>
                <a:normAutofit/>
              </a:bodyPr>
              <a:lstStyle/>
              <a:p>
                <a:pPr algn="ctr"/>
                <a:r>
                  <a:rPr lang="en-US" sz="2800" dirty="0">
                    <a:solidFill>
                      <a:srgbClr val="C00000"/>
                    </a:solidFill>
                    <a:latin typeface="+mn-lt"/>
                  </a:rPr>
                  <a:t>Collective Influence</a:t>
                </a:r>
                <a:r>
                  <a:rPr lang="en-US" sz="2800" baseline="30000" dirty="0">
                    <a:solidFill>
                      <a:srgbClr val="C00000"/>
                    </a:solidFill>
                    <a:latin typeface="+mn-lt"/>
                  </a:rPr>
                  <a:t>1</a:t>
                </a:r>
                <a:r>
                  <a:rPr lang="en-US" sz="2800" dirty="0">
                    <a:solidFill>
                      <a:srgbClr val="C00000"/>
                    </a:solidFill>
                    <a:latin typeface="+mn-lt"/>
                  </a:rPr>
                  <a:t> for </a:t>
                </a:r>
                <a14:m>
                  <m:oMath xmlns:m="http://schemas.openxmlformats.org/officeDocument/2006/math">
                    <m:r>
                      <a:rPr lang="el-GR" sz="2800" i="1">
                        <a:solidFill>
                          <a:srgbClr val="C00000"/>
                        </a:solidFill>
                        <a:latin typeface="Cambria Math" panose="02040503050406030204" pitchFamily="18" charset="0"/>
                      </a:rPr>
                      <m:t>𝜎</m:t>
                    </m:r>
                    <m:r>
                      <a:rPr lang="el-GR" sz="2800" i="1">
                        <a:solidFill>
                          <a:srgbClr val="C00000"/>
                        </a:solidFill>
                        <a:latin typeface="Cambria Math" panose="02040503050406030204" pitchFamily="18" charset="0"/>
                        <a:ea typeface="Cambria Math" panose="02040503050406030204" pitchFamily="18" charset="0"/>
                      </a:rPr>
                      <m:t>≈0</m:t>
                    </m:r>
                  </m:oMath>
                </a14:m>
                <a:endParaRPr lang="en-US" sz="2800" i="1" dirty="0">
                  <a:solidFill>
                    <a:srgbClr val="C00000"/>
                  </a:solidFill>
                  <a:latin typeface="+mn-l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0"/>
                <a:ext cx="8229600" cy="1143000"/>
              </a:xfrm>
              <a:blipFill>
                <a:blip r:embed="rId3"/>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090984"/>
            <a:ext cx="4953000" cy="3897960"/>
          </a:xfrm>
          <a:prstGeom prst="rect">
            <a:avLst/>
          </a:prstGeom>
        </p:spPr>
      </p:pic>
      <p:sp>
        <p:nvSpPr>
          <p:cNvPr id="19" name="TextBox 18"/>
          <p:cNvSpPr txBox="1"/>
          <p:nvPr/>
        </p:nvSpPr>
        <p:spPr>
          <a:xfrm>
            <a:off x="1758616" y="6085431"/>
            <a:ext cx="6172200" cy="661720"/>
          </a:xfrm>
          <a:prstGeom prst="rect">
            <a:avLst/>
          </a:prstGeom>
          <a:noFill/>
          <a:ln>
            <a:solidFill>
              <a:srgbClr val="FFC000"/>
            </a:solidFill>
          </a:ln>
        </p:spPr>
        <p:txBody>
          <a:bodyPr wrap="square" rtlCol="0">
            <a:spAutoFit/>
          </a:bodyPr>
          <a:lstStyle/>
          <a:p>
            <a:r>
              <a:rPr lang="en-US" sz="1850" baseline="30000" dirty="0"/>
              <a:t>1</a:t>
            </a:r>
            <a:r>
              <a:rPr lang="fi-FI" sz="1850" dirty="0"/>
              <a:t>Pei, Shaman, Morone, Makse</a:t>
            </a:r>
            <a:r>
              <a:rPr lang="en-US" sz="1850" dirty="0"/>
              <a:t>. Sci Rep 7: 45240 (2017)</a:t>
            </a:r>
          </a:p>
          <a:p>
            <a:r>
              <a:rPr lang="en-US" sz="1850" baseline="30000" dirty="0"/>
              <a:t>2</a:t>
            </a:r>
            <a:r>
              <a:rPr lang="en-US" sz="1850" dirty="0"/>
              <a:t>Altarelli, et al.</a:t>
            </a:r>
            <a:r>
              <a:rPr lang="fi-FI" sz="1850" dirty="0"/>
              <a:t> </a:t>
            </a:r>
            <a:r>
              <a:rPr lang="pt-BR" sz="1850" dirty="0"/>
              <a:t>Phys Rev</a:t>
            </a:r>
            <a:r>
              <a:rPr lang="pt-BR" sz="1850" i="1" dirty="0"/>
              <a:t> </a:t>
            </a:r>
            <a:r>
              <a:rPr lang="pt-BR" sz="1850" dirty="0"/>
              <a:t>E</a:t>
            </a:r>
            <a:r>
              <a:rPr lang="pt-BR" sz="1850" i="1" dirty="0"/>
              <a:t> </a:t>
            </a:r>
            <a:r>
              <a:rPr lang="pt-BR" sz="1850" b="1" dirty="0"/>
              <a:t>87, </a:t>
            </a:r>
            <a:r>
              <a:rPr lang="pt-BR" sz="1850" dirty="0"/>
              <a:t>062115 </a:t>
            </a:r>
            <a:r>
              <a:rPr lang="en-US" sz="1850" dirty="0"/>
              <a:t>(2013)</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752600"/>
            <a:ext cx="1961606" cy="2797803"/>
          </a:xfrm>
          <a:prstGeom prst="rect">
            <a:avLst/>
          </a:prstGeom>
        </p:spPr>
      </p:pic>
      <p:sp>
        <p:nvSpPr>
          <p:cNvPr id="13" name="Rectangle 12"/>
          <p:cNvSpPr/>
          <p:nvPr/>
        </p:nvSpPr>
        <p:spPr>
          <a:xfrm>
            <a:off x="1371600" y="1752599"/>
            <a:ext cx="1275806" cy="2797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95400" y="1737166"/>
            <a:ext cx="1978427" cy="2785378"/>
          </a:xfrm>
          <a:prstGeom prst="rect">
            <a:avLst/>
          </a:prstGeom>
          <a:noFill/>
        </p:spPr>
        <p:txBody>
          <a:bodyPr wrap="none" rtlCol="0">
            <a:spAutoFit/>
          </a:bodyPr>
          <a:lstStyle/>
          <a:p>
            <a:r>
              <a:rPr lang="en-US" sz="2500" dirty="0"/>
              <a:t>CI-TM</a:t>
            </a:r>
          </a:p>
          <a:p>
            <a:r>
              <a:rPr lang="en-US" sz="2500" dirty="0"/>
              <a:t>degree (dyn)</a:t>
            </a:r>
          </a:p>
          <a:p>
            <a:r>
              <a:rPr lang="en-US" sz="2500" dirty="0"/>
              <a:t>degree (stat)</a:t>
            </a:r>
          </a:p>
          <a:p>
            <a:r>
              <a:rPr lang="en-US" sz="2500" dirty="0"/>
              <a:t>Page-Rank</a:t>
            </a:r>
          </a:p>
          <a:p>
            <a:r>
              <a:rPr lang="en-US" sz="2500" i="1" dirty="0"/>
              <a:t>k</a:t>
            </a:r>
            <a:r>
              <a:rPr lang="en-US" sz="2500" dirty="0"/>
              <a:t>-core</a:t>
            </a:r>
            <a:r>
              <a:rPr lang="en-US" sz="2500" i="1" dirty="0"/>
              <a:t> (</a:t>
            </a:r>
            <a:r>
              <a:rPr lang="en-US" sz="2500" dirty="0"/>
              <a:t>dyn</a:t>
            </a:r>
            <a:r>
              <a:rPr lang="en-US" sz="2500" i="1" dirty="0"/>
              <a:t>)</a:t>
            </a:r>
            <a:endParaRPr lang="en-US" sz="2500" dirty="0"/>
          </a:p>
          <a:p>
            <a:r>
              <a:rPr lang="en-US" sz="2500" dirty="0"/>
              <a:t>Random</a:t>
            </a:r>
          </a:p>
          <a:p>
            <a:r>
              <a:rPr lang="en-US" sz="2500" dirty="0"/>
              <a:t>MS Alg.</a:t>
            </a:r>
            <a:r>
              <a:rPr lang="en-US" sz="2500" baseline="30000" dirty="0"/>
              <a:t>2</a:t>
            </a:r>
            <a:endParaRPr lang="en-US" sz="2500" dirty="0"/>
          </a:p>
        </p:txBody>
      </p:sp>
      <p:sp>
        <p:nvSpPr>
          <p:cNvPr id="3" name="Rectangle 2"/>
          <p:cNvSpPr/>
          <p:nvPr/>
        </p:nvSpPr>
        <p:spPr>
          <a:xfrm>
            <a:off x="5638800" y="2667000"/>
            <a:ext cx="53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25440" y="27432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474564" y="5097959"/>
            <a:ext cx="2517036" cy="769441"/>
          </a:xfrm>
          <a:prstGeom prst="rect">
            <a:avLst/>
          </a:prstGeom>
          <a:noFill/>
          <a:ln>
            <a:solidFill>
              <a:schemeClr val="tx1"/>
            </a:solidFill>
          </a:ln>
        </p:spPr>
        <p:txBody>
          <a:bodyPr wrap="none" rtlCol="0">
            <a:spAutoFit/>
          </a:bodyPr>
          <a:lstStyle/>
          <a:p>
            <a:r>
              <a:rPr lang="en-US" sz="2200" b="1" dirty="0">
                <a:solidFill>
                  <a:srgbClr val="002060"/>
                </a:solidFill>
              </a:rPr>
              <a:t>ER</a:t>
            </a:r>
            <a:r>
              <a:rPr lang="en-US" sz="2200" dirty="0"/>
              <a:t>, </a:t>
            </a:r>
            <a:r>
              <a:rPr lang="en-US" sz="2200" i="1" dirty="0"/>
              <a:t>N</a:t>
            </a:r>
            <a:r>
              <a:rPr lang="en-US" sz="2200" dirty="0"/>
              <a:t> = 100000 </a:t>
            </a:r>
            <a:endParaRPr lang="el-GR" sz="2200" dirty="0"/>
          </a:p>
          <a:p>
            <a:r>
              <a:rPr lang="en-US" sz="2200" dirty="0"/>
              <a:t>&lt;</a:t>
            </a:r>
            <a:r>
              <a:rPr lang="en-US" sz="2200" i="1" dirty="0"/>
              <a:t>k</a:t>
            </a:r>
            <a:r>
              <a:rPr lang="en-US" sz="2200" dirty="0"/>
              <a:t>&gt; = 6, </a:t>
            </a:r>
            <a:r>
              <a:rPr lang="el-GR" sz="2200" i="1" dirty="0"/>
              <a:t>φ</a:t>
            </a:r>
            <a:r>
              <a:rPr lang="en-US" sz="2200" i="1" baseline="-25000" dirty="0"/>
              <a:t>0</a:t>
            </a:r>
            <a:r>
              <a:rPr lang="el-GR" sz="2200" dirty="0"/>
              <a:t> = 0.50</a:t>
            </a:r>
            <a:endParaRPr lang="en-US" sz="2200" dirty="0"/>
          </a:p>
        </p:txBody>
      </p:sp>
      <p:sp>
        <p:nvSpPr>
          <p:cNvPr id="5" name="Rectangle 4"/>
          <p:cNvSpPr/>
          <p:nvPr/>
        </p:nvSpPr>
        <p:spPr>
          <a:xfrm>
            <a:off x="7391400" y="3831598"/>
            <a:ext cx="1143000" cy="435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934200" y="4419600"/>
            <a:ext cx="68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934200" y="4038600"/>
            <a:ext cx="68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769127" y="2448560"/>
            <a:ext cx="381000" cy="1798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16200000">
            <a:off x="2640672" y="3036500"/>
            <a:ext cx="2696572" cy="369332"/>
          </a:xfrm>
          <a:prstGeom prst="rect">
            <a:avLst/>
          </a:prstGeom>
          <a:noFill/>
        </p:spPr>
        <p:txBody>
          <a:bodyPr wrap="none" rtlCol="0">
            <a:spAutoFit/>
          </a:bodyPr>
          <a:lstStyle/>
          <a:p>
            <a:r>
              <a:rPr lang="en-US" dirty="0"/>
              <a:t>Giant Active Component</a:t>
            </a:r>
          </a:p>
        </p:txBody>
      </p:sp>
    </p:spTree>
    <p:extLst>
      <p:ext uri="{BB962C8B-B14F-4D97-AF65-F5344CB8AC3E}">
        <p14:creationId xmlns:p14="http://schemas.microsoft.com/office/powerpoint/2010/main" val="2053738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 name="Google Shape;231;p34"/>
          <p:cNvGraphicFramePr>
            <a:graphicFrameLocks noGrp="1"/>
          </p:cNvGraphicFramePr>
          <p:nvPr>
            <p:ph sz="half" idx="1"/>
            <p:extLst>
              <p:ext uri="{D42A27DB-BD31-4B8C-83A1-F6EECF244321}">
                <p14:modId xmlns:p14="http://schemas.microsoft.com/office/powerpoint/2010/main" val="2050420532"/>
              </p:ext>
            </p:extLst>
          </p:nvPr>
        </p:nvGraphicFramePr>
        <p:xfrm>
          <a:off x="0" y="1139527"/>
          <a:ext cx="4419599" cy="4727873"/>
        </p:xfrm>
        <a:graphic>
          <a:graphicData uri="http://schemas.openxmlformats.org/drawingml/2006/table">
            <a:tbl>
              <a:tblPr firstRow="1" bandRow="1">
                <a:noFill/>
              </a:tblPr>
              <a:tblGrid>
                <a:gridCol w="547871">
                  <a:extLst>
                    <a:ext uri="{9D8B030D-6E8A-4147-A177-3AD203B41FA5}">
                      <a16:colId xmlns:a16="http://schemas.microsoft.com/office/drawing/2014/main" val="20000"/>
                    </a:ext>
                  </a:extLst>
                </a:gridCol>
                <a:gridCol w="1594949">
                  <a:extLst>
                    <a:ext uri="{9D8B030D-6E8A-4147-A177-3AD203B41FA5}">
                      <a16:colId xmlns:a16="http://schemas.microsoft.com/office/drawing/2014/main" val="20001"/>
                    </a:ext>
                  </a:extLst>
                </a:gridCol>
                <a:gridCol w="954980">
                  <a:extLst>
                    <a:ext uri="{9D8B030D-6E8A-4147-A177-3AD203B41FA5}">
                      <a16:colId xmlns:a16="http://schemas.microsoft.com/office/drawing/2014/main" val="20002"/>
                    </a:ext>
                  </a:extLst>
                </a:gridCol>
                <a:gridCol w="1321799">
                  <a:extLst>
                    <a:ext uri="{9D8B030D-6E8A-4147-A177-3AD203B41FA5}">
                      <a16:colId xmlns:a16="http://schemas.microsoft.com/office/drawing/2014/main" val="20003"/>
                    </a:ext>
                  </a:extLst>
                </a:gridCol>
              </a:tblGrid>
              <a:tr h="63950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Rank</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Feature</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Average Captured Importance </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Computation Complexity</a:t>
                      </a:r>
                    </a:p>
                  </a:txBody>
                  <a:tcPr marL="68588" marR="68588" marT="34294" marB="34294"/>
                </a:tc>
                <a:extLst>
                  <a:ext uri="{0D108BD9-81ED-4DB2-BD59-A6C34878D82A}">
                    <a16:rowId xmlns:a16="http://schemas.microsoft.com/office/drawing/2014/main" val="10000"/>
                  </a:ext>
                </a:extLst>
              </a:tr>
              <a:tr h="49446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1</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b="1" u="none" strike="noStrike" cap="none" dirty="0">
                          <a:cs typeface="+mn-lt"/>
                        </a:rPr>
                        <a:t>Threshold Distribution </a:t>
                      </a:r>
                      <a:r>
                        <a:rPr lang="en-GB" sz="1100" b="1" u="none" strike="noStrike" cap="none" dirty="0">
                          <a:ea typeface="Arial" panose="020B0604020202020204"/>
                          <a:cs typeface="+mn-lt"/>
                          <a:sym typeface="Arial" panose="020B0604020202020204"/>
                        </a:rPr>
                        <a:t>σ (mean=0.5)</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b="1" u="none" strike="noStrike" cap="none" dirty="0">
                          <a:cs typeface="+mn-lt"/>
                        </a:rPr>
                        <a:t>0.511602</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a:t>
                      </a:r>
                      <a:r>
                        <a:rPr lang="en-GB" sz="1100" dirty="0">
                          <a:cs typeface="+mn-lt"/>
                        </a:rPr>
                        <a:t>artificial</a:t>
                      </a:r>
                      <a:r>
                        <a:rPr lang="en-GB" sz="1100" u="none" strike="noStrike" cap="none" dirty="0">
                          <a:cs typeface="+mn-lt"/>
                        </a:rPr>
                        <a:t>)</a:t>
                      </a:r>
                    </a:p>
                  </a:txBody>
                  <a:tcPr marL="68588" marR="68588" marT="34294" marB="34294"/>
                </a:tc>
                <a:extLst>
                  <a:ext uri="{0D108BD9-81ED-4DB2-BD59-A6C34878D82A}">
                    <a16:rowId xmlns:a16="http://schemas.microsoft.com/office/drawing/2014/main" val="10001"/>
                  </a:ext>
                </a:extLst>
              </a:tr>
              <a:tr h="49446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2</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Degree Assortativity</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0.02727</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(inherent, </a:t>
                      </a:r>
                      <a:r>
                        <a:rPr lang="en-GB" sz="1100" dirty="0">
                          <a:cs typeface="+mn-lt"/>
                        </a:rPr>
                        <a:t>artificial- edge swapping</a:t>
                      </a:r>
                      <a:r>
                        <a:rPr lang="en-GB" sz="1100" u="none" strike="noStrike" cap="none" dirty="0">
                          <a:cs typeface="+mn-lt"/>
                        </a:rPr>
                        <a:t>)</a:t>
                      </a:r>
                    </a:p>
                  </a:txBody>
                  <a:tcPr marL="68588" marR="68588" marT="34294" marB="34294"/>
                </a:tc>
                <a:extLst>
                  <a:ext uri="{0D108BD9-81ED-4DB2-BD59-A6C34878D82A}">
                    <a16:rowId xmlns:a16="http://schemas.microsoft.com/office/drawing/2014/main" val="10002"/>
                  </a:ext>
                </a:extLst>
              </a:tr>
              <a:tr h="34942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3</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Variance of Neighbors' Degree</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0.026698</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O(1)</a:t>
                      </a:r>
                    </a:p>
                  </a:txBody>
                  <a:tcPr marL="68588" marR="68588" marT="34294" marB="34294"/>
                </a:tc>
                <a:extLst>
                  <a:ext uri="{0D108BD9-81ED-4DB2-BD59-A6C34878D82A}">
                    <a16:rowId xmlns:a16="http://schemas.microsoft.com/office/drawing/2014/main" val="10003"/>
                  </a:ext>
                </a:extLst>
              </a:tr>
              <a:tr h="34942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4</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Variance of Closeness</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0.026175</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O(V^3)</a:t>
                      </a:r>
                    </a:p>
                  </a:txBody>
                  <a:tcPr marL="68588" marR="68588" marT="34294" marB="34294"/>
                </a:tc>
                <a:extLst>
                  <a:ext uri="{0D108BD9-81ED-4DB2-BD59-A6C34878D82A}">
                    <a16:rowId xmlns:a16="http://schemas.microsoft.com/office/drawing/2014/main" val="10004"/>
                  </a:ext>
                </a:extLst>
              </a:tr>
              <a:tr h="49446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5</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Variance of Clustering Coefficient</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0.026113</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O(1)</a:t>
                      </a:r>
                    </a:p>
                  </a:txBody>
                  <a:tcPr marL="68588" marR="68588" marT="34294" marB="34294"/>
                </a:tc>
                <a:extLst>
                  <a:ext uri="{0D108BD9-81ED-4DB2-BD59-A6C34878D82A}">
                    <a16:rowId xmlns:a16="http://schemas.microsoft.com/office/drawing/2014/main" val="10005"/>
                  </a:ext>
                </a:extLst>
              </a:tr>
              <a:tr h="20438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6</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Density</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0.025722</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O(1)</a:t>
                      </a:r>
                    </a:p>
                  </a:txBody>
                  <a:tcPr marL="68588" marR="68588" marT="34294" marB="34294"/>
                </a:tc>
                <a:extLst>
                  <a:ext uri="{0D108BD9-81ED-4DB2-BD59-A6C34878D82A}">
                    <a16:rowId xmlns:a16="http://schemas.microsoft.com/office/drawing/2014/main" val="10006"/>
                  </a:ext>
                </a:extLst>
              </a:tr>
              <a:tr h="20438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7</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Variance of Degree</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0.025327</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O(1)</a:t>
                      </a:r>
                    </a:p>
                  </a:txBody>
                  <a:tcPr marL="68588" marR="68588" marT="34294" marB="34294"/>
                </a:tc>
                <a:extLst>
                  <a:ext uri="{0D108BD9-81ED-4DB2-BD59-A6C34878D82A}">
                    <a16:rowId xmlns:a16="http://schemas.microsoft.com/office/drawing/2014/main" val="10007"/>
                  </a:ext>
                </a:extLst>
              </a:tr>
              <a:tr h="34942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8</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Average Clustering Coefficient</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0.024879</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O(1)</a:t>
                      </a:r>
                    </a:p>
                  </a:txBody>
                  <a:tcPr marL="68588" marR="68588" marT="34294" marB="34294"/>
                </a:tc>
                <a:extLst>
                  <a:ext uri="{0D108BD9-81ED-4DB2-BD59-A6C34878D82A}">
                    <a16:rowId xmlns:a16="http://schemas.microsoft.com/office/drawing/2014/main" val="10008"/>
                  </a:ext>
                </a:extLst>
              </a:tr>
              <a:tr h="34942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9</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Average Neighbors' Degree</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0.024507</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O(V)</a:t>
                      </a:r>
                    </a:p>
                  </a:txBody>
                  <a:tcPr marL="68588" marR="68588" marT="34294" marB="34294"/>
                </a:tc>
                <a:extLst>
                  <a:ext uri="{0D108BD9-81ED-4DB2-BD59-A6C34878D82A}">
                    <a16:rowId xmlns:a16="http://schemas.microsoft.com/office/drawing/2014/main" val="10009"/>
                  </a:ext>
                </a:extLst>
              </a:tr>
              <a:tr h="494461">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10</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Variance of Shortest Path Length</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0.024160</a:t>
                      </a: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100" u="none" strike="noStrike" cap="none" dirty="0">
                          <a:cs typeface="+mn-lt"/>
                        </a:rPr>
                        <a:t>O(E log V)</a:t>
                      </a:r>
                    </a:p>
                  </a:txBody>
                  <a:tcPr marL="68588" marR="68588" marT="34294" marB="34294"/>
                </a:tc>
                <a:extLst>
                  <a:ext uri="{0D108BD9-81ED-4DB2-BD59-A6C34878D82A}">
                    <a16:rowId xmlns:a16="http://schemas.microsoft.com/office/drawing/2014/main" val="10010"/>
                  </a:ext>
                </a:extLst>
              </a:tr>
            </a:tbl>
          </a:graphicData>
        </a:graphic>
      </p:graphicFrame>
      <p:pic>
        <p:nvPicPr>
          <p:cNvPr id="70" name="Google Shape;70;p14"/>
          <p:cNvPicPr preferRelativeResize="0">
            <a:picLocks noGrp="1" noChangeAspect="1"/>
          </p:cNvPicPr>
          <p:nvPr>
            <p:ph sz="half" idx="2"/>
          </p:nvPr>
        </p:nvPicPr>
        <p:blipFill>
          <a:blip r:embed="rId2"/>
          <a:stretch>
            <a:fillRect/>
          </a:stretch>
        </p:blipFill>
        <p:spPr>
          <a:xfrm>
            <a:off x="4419600" y="2514600"/>
            <a:ext cx="4771871" cy="3509392"/>
          </a:xfrm>
          <a:prstGeom prst="rect">
            <a:avLst/>
          </a:prstGeom>
          <a:noFill/>
          <a:ln>
            <a:noFill/>
          </a:ln>
        </p:spPr>
      </p:pic>
      <p:sp>
        <p:nvSpPr>
          <p:cNvPr id="2" name="TextBox 1"/>
          <p:cNvSpPr txBox="1"/>
          <p:nvPr/>
        </p:nvSpPr>
        <p:spPr>
          <a:xfrm>
            <a:off x="1600200" y="0"/>
            <a:ext cx="6062878" cy="954107"/>
          </a:xfrm>
          <a:prstGeom prst="rect">
            <a:avLst/>
          </a:prstGeom>
          <a:noFill/>
        </p:spPr>
        <p:txBody>
          <a:bodyPr wrap="none" rtlCol="0">
            <a:spAutoFit/>
          </a:bodyPr>
          <a:lstStyle/>
          <a:p>
            <a:pPr algn="ctr"/>
            <a:r>
              <a:rPr lang="en-US" sz="2800" dirty="0">
                <a:solidFill>
                  <a:srgbClr val="C00000"/>
                </a:solidFill>
                <a:ea typeface="MS PGothic" panose="020B0600070205080204" pitchFamily="34" charset="-128"/>
                <a:cs typeface="+mn-lt"/>
              </a:rPr>
              <a:t>Random Forest Classification model </a:t>
            </a:r>
          </a:p>
          <a:p>
            <a:pPr algn="ctr"/>
            <a:r>
              <a:rPr lang="en-US" sz="2800" dirty="0">
                <a:solidFill>
                  <a:srgbClr val="C00000"/>
                </a:solidFill>
                <a:latin typeface="+mn-lt"/>
                <a:ea typeface="MS PGothic" panose="020B0600070205080204" pitchFamily="34" charset="-128"/>
                <a:cs typeface="+mn-lt"/>
              </a:rPr>
              <a:t>trained</a:t>
            </a:r>
            <a:r>
              <a:rPr lang="en-US" sz="2800" dirty="0">
                <a:solidFill>
                  <a:srgbClr val="C00000"/>
                </a:solidFill>
                <a:ea typeface="MS PGothic" panose="020B0600070205080204" pitchFamily="34" charset="-128"/>
                <a:cs typeface="+mn-lt"/>
              </a:rPr>
              <a:t> on ER graphs </a:t>
            </a:r>
            <a:endParaRPr lang="en-US" sz="2400" dirty="0"/>
          </a:p>
        </p:txBody>
      </p:sp>
    </p:spTree>
    <p:extLst>
      <p:ext uri="{BB962C8B-B14F-4D97-AF65-F5344CB8AC3E}">
        <p14:creationId xmlns:p14="http://schemas.microsoft.com/office/powerpoint/2010/main" val="195531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p:nvPr/>
        </p:nvSpPr>
        <p:spPr>
          <a:xfrm>
            <a:off x="189800" y="1213000"/>
            <a:ext cx="8825700" cy="261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 sz="2400">
                <a:solidFill>
                  <a:schemeClr val="dk1"/>
                </a:solidFill>
                <a:latin typeface="Helvetica Neue"/>
                <a:ea typeface="Helvetica Neue"/>
                <a:cs typeface="Helvetica Neue"/>
                <a:sym typeface="Helvetica Neue"/>
              </a:rPr>
              <a:t>In complex networks, community (a.k.a. cluster, group, module) members are </a:t>
            </a:r>
            <a:endParaRPr sz="2400">
              <a:solidFill>
                <a:schemeClr val="dk1"/>
              </a:solidFill>
              <a:latin typeface="Helvetica Neue"/>
              <a:ea typeface="Helvetica Neue"/>
              <a:cs typeface="Helvetica Neue"/>
              <a:sym typeface="Helvetica Neue"/>
            </a:endParaRPr>
          </a:p>
          <a:p>
            <a:pPr marL="914400" marR="0" lvl="1" indent="-361950" algn="l" rtl="0">
              <a:lnSpc>
                <a:spcPct val="100000"/>
              </a:lnSpc>
              <a:spcBef>
                <a:spcPts val="0"/>
              </a:spcBef>
              <a:spcAft>
                <a:spcPts val="0"/>
              </a:spcAft>
              <a:buClr>
                <a:schemeClr val="dk1"/>
              </a:buClr>
              <a:buSzPts val="2100"/>
              <a:buFont typeface="Arial"/>
              <a:buChar char="○"/>
            </a:pPr>
            <a:r>
              <a:rPr lang="en" sz="2100">
                <a:solidFill>
                  <a:schemeClr val="dk1"/>
                </a:solidFill>
                <a:latin typeface="Helvetica Neue"/>
                <a:ea typeface="Helvetica Neue"/>
                <a:cs typeface="Helvetica Neue"/>
                <a:sym typeface="Helvetica Neue"/>
              </a:rPr>
              <a:t>Well connected among themselves</a:t>
            </a:r>
            <a:endParaRPr sz="2100">
              <a:solidFill>
                <a:schemeClr val="dk1"/>
              </a:solidFill>
              <a:latin typeface="Helvetica Neue"/>
              <a:ea typeface="Helvetica Neue"/>
              <a:cs typeface="Helvetica Neue"/>
              <a:sym typeface="Helvetica Neue"/>
            </a:endParaRPr>
          </a:p>
          <a:p>
            <a:pPr marL="914400" marR="0" lvl="1" indent="-361950" algn="l" rtl="0">
              <a:lnSpc>
                <a:spcPct val="100000"/>
              </a:lnSpc>
              <a:spcBef>
                <a:spcPts val="0"/>
              </a:spcBef>
              <a:spcAft>
                <a:spcPts val="0"/>
              </a:spcAft>
              <a:buClr>
                <a:schemeClr val="dk1"/>
              </a:buClr>
              <a:buSzPts val="2100"/>
              <a:buFont typeface="Arial"/>
              <a:buChar char="○"/>
            </a:pPr>
            <a:r>
              <a:rPr lang="en" sz="2100">
                <a:solidFill>
                  <a:schemeClr val="dk1"/>
                </a:solidFill>
                <a:latin typeface="Helvetica Neue"/>
                <a:ea typeface="Helvetica Neue"/>
                <a:cs typeface="Helvetica Neue"/>
                <a:sym typeface="Helvetica Neue"/>
              </a:rPr>
              <a:t>Relative well separated from the rest</a:t>
            </a:r>
            <a:endParaRPr sz="1400" b="0" i="0" u="none" strike="noStrike" cap="none">
              <a:solidFill>
                <a:srgbClr val="000000"/>
              </a:solidFill>
              <a:latin typeface="Arial"/>
              <a:ea typeface="Arial"/>
              <a:cs typeface="Arial"/>
              <a:sym typeface="Arial"/>
            </a:endParaRPr>
          </a:p>
        </p:txBody>
      </p:sp>
      <p:sp>
        <p:nvSpPr>
          <p:cNvPr id="156" name="Google Shape;156;p19"/>
          <p:cNvSpPr txBox="1"/>
          <p:nvPr/>
        </p:nvSpPr>
        <p:spPr>
          <a:xfrm>
            <a:off x="0" y="314150"/>
            <a:ext cx="91440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3600" b="1" dirty="0">
                <a:solidFill>
                  <a:srgbClr val="C00000"/>
                </a:solidFill>
                <a:latin typeface="Helvetica Neue"/>
                <a:ea typeface="Helvetica Neue"/>
                <a:cs typeface="Helvetica Neue"/>
                <a:sym typeface="Helvetica Neue"/>
              </a:rPr>
              <a:t>1. Community structure in networks</a:t>
            </a:r>
            <a:endParaRPr sz="3600" b="1" dirty="0">
              <a:solidFill>
                <a:srgbClr val="C00000"/>
              </a:solidFill>
              <a:latin typeface="Helvetica Neue"/>
              <a:ea typeface="Helvetica Neue"/>
              <a:cs typeface="Helvetica Neue"/>
              <a:sym typeface="Helvetica Neue"/>
            </a:endParaRPr>
          </a:p>
        </p:txBody>
      </p:sp>
      <p:sp>
        <p:nvSpPr>
          <p:cNvPr id="157" name="Google Shape;157;p19"/>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19"/>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19"/>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pic>
        <p:nvPicPr>
          <p:cNvPr id="160" name="Google Shape;160;p19"/>
          <p:cNvPicPr preferRelativeResize="0"/>
          <p:nvPr/>
        </p:nvPicPr>
        <p:blipFill>
          <a:blip r:embed="rId3">
            <a:alphaModFix/>
          </a:blip>
          <a:stretch>
            <a:fillRect/>
          </a:stretch>
        </p:blipFill>
        <p:spPr>
          <a:xfrm>
            <a:off x="2807950" y="2796075"/>
            <a:ext cx="3843450" cy="3760150"/>
          </a:xfrm>
          <a:prstGeom prst="rect">
            <a:avLst/>
          </a:prstGeom>
          <a:noFill/>
          <a:ln>
            <a:noFill/>
          </a:ln>
        </p:spPr>
      </p:pic>
    </p:spTree>
    <p:extLst>
      <p:ext uri="{BB962C8B-B14F-4D97-AF65-F5344CB8AC3E}">
        <p14:creationId xmlns:p14="http://schemas.microsoft.com/office/powerpoint/2010/main" val="4166299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200" y="995352"/>
            <a:ext cx="8971083" cy="5579961"/>
            <a:chOff x="1270" y="3598"/>
            <a:chExt cx="10564" cy="7185"/>
          </a:xfrm>
        </p:grpSpPr>
        <p:sp>
          <p:nvSpPr>
            <p:cNvPr id="8" name="Text Box 7"/>
            <p:cNvSpPr txBox="1"/>
            <p:nvPr/>
          </p:nvSpPr>
          <p:spPr>
            <a:xfrm>
              <a:off x="2795" y="9871"/>
              <a:ext cx="8046" cy="912"/>
            </a:xfrm>
            <a:prstGeom prst="rect">
              <a:avLst/>
            </a:prstGeom>
            <a:noFill/>
          </p:spPr>
          <p:txBody>
            <a:bodyPr wrap="square" rtlCol="0">
              <a:spAutoFit/>
            </a:bodyPr>
            <a:lstStyle/>
            <a:p>
              <a:pPr algn="l">
                <a:lnSpc>
                  <a:spcPts val="1600"/>
                </a:lnSpc>
                <a:buClr>
                  <a:srgbClr val="000000"/>
                </a:buClr>
                <a:buFont typeface="Arial" panose="020B0604020202020204"/>
              </a:pPr>
              <a:r>
                <a:rPr lang="en-GB" sz="1600" b="1" kern="0" dirty="0">
                  <a:solidFill>
                    <a:srgbClr val="666666"/>
                  </a:solidFill>
                  <a:cs typeface="Arial" panose="020B0604020202020204"/>
                </a:rPr>
                <a:t>Different ML model  performance. </a:t>
              </a:r>
              <a:r>
                <a:rPr lang="en-GB" sz="1600" kern="0" dirty="0">
                  <a:solidFill>
                    <a:srgbClr val="666666"/>
                  </a:solidFill>
                  <a:cs typeface="Arial" panose="020B0604020202020204"/>
                </a:rPr>
                <a:t>Decision trees ensemble </a:t>
              </a:r>
              <a:r>
                <a:rPr lang="en-US" altLang="en-GB" sz="1600" kern="0" dirty="0">
                  <a:solidFill>
                    <a:srgbClr val="666666"/>
                  </a:solidFill>
                  <a:cs typeface="Arial" panose="020B0604020202020204"/>
                </a:rPr>
                <a:t>methods </a:t>
              </a:r>
              <a:r>
                <a:rPr lang="en-GB" sz="1600" kern="0" dirty="0">
                  <a:solidFill>
                    <a:srgbClr val="666666"/>
                  </a:solidFill>
                  <a:cs typeface="Arial" panose="020B0604020202020204"/>
                </a:rPr>
                <a:t>seem to perform the best (rf - “</a:t>
              </a:r>
              <a:r>
                <a:rPr lang="en-US" altLang="en-GB" sz="1600" kern="0" dirty="0">
                  <a:solidFill>
                    <a:srgbClr val="666666"/>
                  </a:solidFill>
                  <a:cs typeface="Arial" panose="020B0604020202020204"/>
                </a:rPr>
                <a:t>R</a:t>
              </a:r>
              <a:r>
                <a:rPr lang="en-GB" sz="1600" kern="0" dirty="0">
                  <a:solidFill>
                    <a:srgbClr val="666666"/>
                  </a:solidFill>
                  <a:cs typeface="Arial" panose="020B0604020202020204"/>
                </a:rPr>
                <a:t>andom </a:t>
              </a:r>
              <a:r>
                <a:rPr lang="en-US" altLang="en-GB" sz="1600" kern="0" dirty="0">
                  <a:solidFill>
                    <a:srgbClr val="666666"/>
                  </a:solidFill>
                  <a:cs typeface="Arial" panose="020B0604020202020204"/>
                </a:rPr>
                <a:t>F</a:t>
              </a:r>
              <a:r>
                <a:rPr lang="en-GB" sz="1600" kern="0" dirty="0">
                  <a:solidFill>
                    <a:srgbClr val="666666"/>
                  </a:solidFill>
                  <a:cs typeface="Arial" panose="020B0604020202020204"/>
                </a:rPr>
                <a:t>orest”, “adb” - “AdaBoost using </a:t>
              </a:r>
              <a:r>
                <a:rPr lang="en-US" altLang="en-GB" sz="1600" kern="0" dirty="0">
                  <a:solidFill>
                    <a:srgbClr val="666666"/>
                  </a:solidFill>
                  <a:cs typeface="Arial" panose="020B0604020202020204"/>
                </a:rPr>
                <a:t>D</a:t>
              </a:r>
              <a:r>
                <a:rPr lang="en-GB" sz="1600" kern="0" dirty="0">
                  <a:solidFill>
                    <a:srgbClr val="666666"/>
                  </a:solidFill>
                  <a:cs typeface="Arial" panose="020B0604020202020204"/>
                </a:rPr>
                <a:t>ecision </a:t>
              </a:r>
              <a:r>
                <a:rPr lang="en-US" altLang="en-GB" sz="1600" kern="0" dirty="0">
                  <a:solidFill>
                    <a:srgbClr val="666666"/>
                  </a:solidFill>
                  <a:cs typeface="Arial" panose="020B0604020202020204"/>
                </a:rPr>
                <a:t>T</a:t>
              </a:r>
              <a:r>
                <a:rPr lang="en-GB" sz="1600" kern="0" dirty="0">
                  <a:solidFill>
                    <a:srgbClr val="666666"/>
                  </a:solidFill>
                  <a:cs typeface="Arial" panose="020B0604020202020204"/>
                </a:rPr>
                <a:t>rees”) </a:t>
              </a:r>
            </a:p>
          </p:txBody>
        </p:sp>
        <p:pic>
          <p:nvPicPr>
            <p:cNvPr id="7" name="Picture 6" descr="cl_multi_model"/>
            <p:cNvPicPr>
              <a:picLocks noChangeAspect="1"/>
            </p:cNvPicPr>
            <p:nvPr/>
          </p:nvPicPr>
          <p:blipFill>
            <a:blip r:embed="rId2"/>
            <a:stretch>
              <a:fillRect/>
            </a:stretch>
          </p:blipFill>
          <p:spPr>
            <a:xfrm>
              <a:off x="1270" y="3598"/>
              <a:ext cx="10564" cy="6194"/>
            </a:xfrm>
            <a:prstGeom prst="rect">
              <a:avLst/>
            </a:prstGeom>
          </p:spPr>
        </p:pic>
      </p:grpSp>
      <p:sp>
        <p:nvSpPr>
          <p:cNvPr id="2" name="TextBox 1"/>
          <p:cNvSpPr txBox="1"/>
          <p:nvPr/>
        </p:nvSpPr>
        <p:spPr>
          <a:xfrm>
            <a:off x="838200" y="162580"/>
            <a:ext cx="7321235" cy="523220"/>
          </a:xfrm>
          <a:prstGeom prst="rect">
            <a:avLst/>
          </a:prstGeom>
          <a:noFill/>
        </p:spPr>
        <p:txBody>
          <a:bodyPr wrap="none" rtlCol="0">
            <a:spAutoFit/>
          </a:bodyPr>
          <a:lstStyle/>
          <a:p>
            <a:pPr algn="ctr"/>
            <a:r>
              <a:rPr lang="en-US" sz="2800" dirty="0">
                <a:solidFill>
                  <a:srgbClr val="C00000"/>
                </a:solidFill>
                <a:ea typeface="MS PGothic" panose="020B0600070205080204" pitchFamily="34" charset="-128"/>
                <a:cs typeface="+mn-lt"/>
              </a:rPr>
              <a:t>Random Forest Classification model: results </a:t>
            </a:r>
            <a:endParaRPr lang="en-US" sz="2400" dirty="0"/>
          </a:p>
        </p:txBody>
      </p:sp>
    </p:spTree>
    <p:extLst>
      <p:ext uri="{BB962C8B-B14F-4D97-AF65-F5344CB8AC3E}">
        <p14:creationId xmlns:p14="http://schemas.microsoft.com/office/powerpoint/2010/main" val="1398546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Google Shape;168;p27"/>
          <p:cNvPicPr preferRelativeResize="0"/>
          <p:nvPr/>
        </p:nvPicPr>
        <p:blipFill>
          <a:blip r:embed="rId2"/>
          <a:stretch>
            <a:fillRect/>
          </a:stretch>
        </p:blipFill>
        <p:spPr>
          <a:xfrm>
            <a:off x="2667000" y="4314245"/>
            <a:ext cx="3200400" cy="2543755"/>
          </a:xfrm>
          <a:prstGeom prst="rect">
            <a:avLst/>
          </a:prstGeom>
          <a:noFill/>
          <a:ln>
            <a:noFill/>
          </a:ln>
        </p:spPr>
      </p:pic>
      <p:sp>
        <p:nvSpPr>
          <p:cNvPr id="6" name="Text Box 5"/>
          <p:cNvSpPr txBox="1"/>
          <p:nvPr/>
        </p:nvSpPr>
        <p:spPr>
          <a:xfrm>
            <a:off x="0" y="2271005"/>
            <a:ext cx="2598420" cy="300082"/>
          </a:xfrm>
          <a:prstGeom prst="rect">
            <a:avLst/>
          </a:prstGeom>
          <a:noFill/>
        </p:spPr>
        <p:txBody>
          <a:bodyPr wrap="square" rtlCol="0">
            <a:spAutoFit/>
          </a:bodyPr>
          <a:lstStyle/>
          <a:p>
            <a:r>
              <a:rPr lang="en-US" sz="1350" dirty="0"/>
              <a:t>1. Precision &amp; Recall</a:t>
            </a:r>
          </a:p>
        </p:txBody>
      </p:sp>
      <p:sp>
        <p:nvSpPr>
          <p:cNvPr id="7" name="Text Box 6"/>
          <p:cNvSpPr txBox="1"/>
          <p:nvPr/>
        </p:nvSpPr>
        <p:spPr>
          <a:xfrm>
            <a:off x="397847" y="5029200"/>
            <a:ext cx="812959" cy="300082"/>
          </a:xfrm>
          <a:prstGeom prst="rect">
            <a:avLst/>
          </a:prstGeom>
          <a:noFill/>
        </p:spPr>
        <p:txBody>
          <a:bodyPr wrap="square" rtlCol="0">
            <a:spAutoFit/>
          </a:bodyPr>
          <a:lstStyle/>
          <a:p>
            <a:r>
              <a:rPr lang="en-US" sz="1350" dirty="0"/>
              <a:t>2. MSE</a:t>
            </a:r>
          </a:p>
        </p:txBody>
      </p:sp>
      <p:pic>
        <p:nvPicPr>
          <p:cNvPr id="9" name="Picture 8" descr="C:\Users\Mark\PycharmProjects\InfluenceMax\cov_precision_recall.pngcov_precision_recall"/>
          <p:cNvPicPr>
            <a:picLocks noChangeAspect="1"/>
          </p:cNvPicPr>
          <p:nvPr/>
        </p:nvPicPr>
        <p:blipFill>
          <a:blip r:embed="rId3"/>
          <a:srcRect/>
          <a:stretch>
            <a:fillRect/>
          </a:stretch>
        </p:blipFill>
        <p:spPr>
          <a:xfrm>
            <a:off x="2598420" y="1153732"/>
            <a:ext cx="6260170" cy="2834709"/>
          </a:xfrm>
          <a:prstGeom prst="rect">
            <a:avLst/>
          </a:prstGeom>
        </p:spPr>
      </p:pic>
      <p:sp>
        <p:nvSpPr>
          <p:cNvPr id="13" name="TextBox 12"/>
          <p:cNvSpPr txBox="1"/>
          <p:nvPr/>
        </p:nvSpPr>
        <p:spPr>
          <a:xfrm>
            <a:off x="822547" y="228600"/>
            <a:ext cx="7321235" cy="830997"/>
          </a:xfrm>
          <a:prstGeom prst="rect">
            <a:avLst/>
          </a:prstGeom>
          <a:noFill/>
        </p:spPr>
        <p:txBody>
          <a:bodyPr wrap="none" rtlCol="0">
            <a:spAutoFit/>
          </a:bodyPr>
          <a:lstStyle/>
          <a:p>
            <a:r>
              <a:rPr lang="en-US" sz="2800" dirty="0">
                <a:solidFill>
                  <a:srgbClr val="C00000"/>
                </a:solidFill>
                <a:ea typeface="MS PGothic" panose="020B0600070205080204" pitchFamily="34" charset="-128"/>
                <a:cs typeface="+mn-lt"/>
              </a:rPr>
              <a:t>Analysis of performance of the direct method</a:t>
            </a:r>
          </a:p>
          <a:p>
            <a:r>
              <a:rPr lang="en-US" sz="2000" dirty="0"/>
              <a:t>  </a:t>
            </a:r>
          </a:p>
        </p:txBody>
      </p:sp>
    </p:spTree>
    <p:extLst>
      <p:ext uri="{BB962C8B-B14F-4D97-AF65-F5344CB8AC3E}">
        <p14:creationId xmlns:p14="http://schemas.microsoft.com/office/powerpoint/2010/main" val="800090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Google Shape;183;p29"/>
          <p:cNvPicPr preferRelativeResize="0">
            <a:picLocks noGrp="1" noChangeAspect="1"/>
          </p:cNvPicPr>
          <p:nvPr>
            <p:ph sz="half" idx="1"/>
          </p:nvPr>
        </p:nvPicPr>
        <p:blipFill>
          <a:blip r:embed="rId2"/>
          <a:srcRect r="68811"/>
          <a:stretch>
            <a:fillRect/>
          </a:stretch>
        </p:blipFill>
        <p:spPr>
          <a:xfrm>
            <a:off x="210955" y="1258045"/>
            <a:ext cx="2635446" cy="2743200"/>
          </a:xfrm>
          <a:prstGeom prst="rect">
            <a:avLst/>
          </a:prstGeom>
          <a:noFill/>
          <a:ln>
            <a:noFill/>
          </a:ln>
        </p:spPr>
      </p:pic>
      <p:pic>
        <p:nvPicPr>
          <p:cNvPr id="3" name="Google Shape;183;p29"/>
          <p:cNvPicPr preferRelativeResize="0">
            <a:picLocks noGrp="1" noChangeAspect="1"/>
          </p:cNvPicPr>
          <p:nvPr>
            <p:ph sz="half" idx="2"/>
          </p:nvPr>
        </p:nvPicPr>
        <p:blipFill>
          <a:blip r:embed="rId2"/>
          <a:srcRect l="30809" r="33529"/>
          <a:stretch>
            <a:fillRect/>
          </a:stretch>
        </p:blipFill>
        <p:spPr>
          <a:xfrm>
            <a:off x="5902323" y="1357948"/>
            <a:ext cx="3013722" cy="2743200"/>
          </a:xfrm>
          <a:prstGeom prst="rect">
            <a:avLst/>
          </a:prstGeom>
          <a:noFill/>
          <a:ln>
            <a:noFill/>
          </a:ln>
        </p:spPr>
      </p:pic>
      <p:pic>
        <p:nvPicPr>
          <p:cNvPr id="5" name="Google Shape;183;p29"/>
          <p:cNvPicPr preferRelativeResize="0">
            <a:picLocks noChangeAspect="1"/>
          </p:cNvPicPr>
          <p:nvPr/>
        </p:nvPicPr>
        <p:blipFill>
          <a:blip r:embed="rId2"/>
          <a:srcRect l="67647"/>
          <a:stretch>
            <a:fillRect/>
          </a:stretch>
        </p:blipFill>
        <p:spPr>
          <a:xfrm>
            <a:off x="3048000" y="3886200"/>
            <a:ext cx="2734122" cy="2743200"/>
          </a:xfrm>
          <a:prstGeom prst="rect">
            <a:avLst/>
          </a:prstGeom>
          <a:noFill/>
          <a:ln>
            <a:noFill/>
          </a:ln>
        </p:spPr>
      </p:pic>
      <p:sp>
        <p:nvSpPr>
          <p:cNvPr id="8" name="Text Box 7"/>
          <p:cNvSpPr txBox="1"/>
          <p:nvPr/>
        </p:nvSpPr>
        <p:spPr>
          <a:xfrm>
            <a:off x="3048000" y="2419290"/>
            <a:ext cx="2949830" cy="400110"/>
          </a:xfrm>
          <a:prstGeom prst="rect">
            <a:avLst/>
          </a:prstGeom>
          <a:noFill/>
        </p:spPr>
        <p:txBody>
          <a:bodyPr wrap="square" rtlCol="0">
            <a:spAutoFit/>
          </a:bodyPr>
          <a:lstStyle/>
          <a:p>
            <a:r>
              <a:rPr lang="en-US" sz="2000" dirty="0"/>
              <a:t>Initiator Size Difference</a:t>
            </a:r>
          </a:p>
        </p:txBody>
      </p:sp>
      <p:sp>
        <p:nvSpPr>
          <p:cNvPr id="13" name="TextBox 12"/>
          <p:cNvSpPr txBox="1"/>
          <p:nvPr/>
        </p:nvSpPr>
        <p:spPr>
          <a:xfrm>
            <a:off x="335807" y="159603"/>
            <a:ext cx="7520007" cy="1261884"/>
          </a:xfrm>
          <a:prstGeom prst="rect">
            <a:avLst/>
          </a:prstGeom>
          <a:noFill/>
        </p:spPr>
        <p:txBody>
          <a:bodyPr wrap="none" rtlCol="0">
            <a:spAutoFit/>
          </a:bodyPr>
          <a:lstStyle/>
          <a:p>
            <a:pPr algn="ctr"/>
            <a:r>
              <a:rPr lang="en-US" sz="2800" dirty="0">
                <a:solidFill>
                  <a:srgbClr val="C00000"/>
                </a:solidFill>
                <a:ea typeface="MS PGothic" panose="020B0600070205080204" pitchFamily="34" charset="-128"/>
                <a:cs typeface="+mn-lt"/>
              </a:rPr>
              <a:t>Analysis of performance of the direct method: </a:t>
            </a:r>
          </a:p>
          <a:p>
            <a:pPr algn="ctr"/>
            <a:r>
              <a:rPr lang="en-US" sz="2800" dirty="0">
                <a:solidFill>
                  <a:srgbClr val="C00000"/>
                </a:solidFill>
                <a:ea typeface="MS PGothic" panose="020B0600070205080204" pitchFamily="34" charset="-128"/>
                <a:cs typeface="+mn-lt"/>
              </a:rPr>
              <a:t>seed set size</a:t>
            </a:r>
          </a:p>
          <a:p>
            <a:r>
              <a:rPr lang="en-US" sz="2000" dirty="0"/>
              <a:t>  </a:t>
            </a:r>
          </a:p>
        </p:txBody>
      </p:sp>
    </p:spTree>
    <p:extLst>
      <p:ext uri="{BB962C8B-B14F-4D97-AF65-F5344CB8AC3E}">
        <p14:creationId xmlns:p14="http://schemas.microsoft.com/office/powerpoint/2010/main" val="3010547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76200" y="689044"/>
            <a:ext cx="9067800" cy="2816156"/>
          </a:xfrm>
          <a:prstGeom prst="rect">
            <a:avLst/>
          </a:prstGeom>
          <a:noFill/>
        </p:spPr>
        <p:txBody>
          <a:bodyPr wrap="square" rtlCol="0">
            <a:spAutoFit/>
          </a:bodyPr>
          <a:lstStyle/>
          <a:p>
            <a:pPr defTabSz="342900"/>
            <a:endParaRPr lang="en-US" sz="1350" dirty="0">
              <a:solidFill>
                <a:prstClr val="black"/>
              </a:solidFill>
              <a:latin typeface="Arial" panose="020B0604020202020204" pitchFamily="34" charset="0"/>
              <a:ea typeface="MS PGothic" panose="020B0600070205080204" pitchFamily="34" charset="-128"/>
              <a:cs typeface="MS PGothic" panose="020B0600070205080204" pitchFamily="34" charset="-128"/>
              <a:sym typeface="+mn-ea"/>
            </a:endParaRPr>
          </a:p>
          <a:p>
            <a:pPr defTabSz="342900"/>
            <a:endParaRPr lang="en-US" sz="1350" dirty="0">
              <a:solidFill>
                <a:prstClr val="black"/>
              </a:solidFill>
              <a:ea typeface="MS PGothic" panose="020B0600070205080204" pitchFamily="34" charset="-128"/>
              <a:cs typeface="+mn-lt"/>
              <a:sym typeface="+mn-ea"/>
            </a:endParaRPr>
          </a:p>
          <a:p>
            <a:pPr defTabSz="342900">
              <a:spcAft>
                <a:spcPts val="600"/>
              </a:spcAft>
            </a:pPr>
            <a:r>
              <a:rPr lang="en-US" sz="2000" dirty="0">
                <a:solidFill>
                  <a:prstClr val="black"/>
                </a:solidFill>
                <a:latin typeface="Calibri" panose="020F0502020204030204" pitchFamily="34" charset="0"/>
                <a:ea typeface="MS PGothic" panose="020B0600070205080204" pitchFamily="34" charset="-128"/>
                <a:cs typeface="Calibri" panose="020F0502020204030204" pitchFamily="34" charset="0"/>
                <a:sym typeface="+mn-ea"/>
              </a:rPr>
              <a:t>1. Subgraphs have features similar to features of the original graph (compared to ER graphs and other synthetic graphs)</a:t>
            </a:r>
          </a:p>
          <a:p>
            <a:pPr defTabSz="342900">
              <a:spcAft>
                <a:spcPts val="600"/>
              </a:spcAft>
            </a:pPr>
            <a:r>
              <a:rPr lang="en-US" sz="2000" dirty="0">
                <a:solidFill>
                  <a:prstClr val="black"/>
                </a:solidFill>
                <a:latin typeface="Calibri" panose="020F0502020204030204" pitchFamily="34" charset="0"/>
                <a:ea typeface="MS PGothic" panose="020B0600070205080204" pitchFamily="34" charset="-128"/>
                <a:cs typeface="Calibri" panose="020F0502020204030204" pitchFamily="34" charset="0"/>
                <a:sym typeface="+mn-ea"/>
              </a:rPr>
              <a:t>2. Statistically, we could see a significant tendency that the cumulative distribution of subgraph results are converging to the central, which renders meaningful sampling results.</a:t>
            </a:r>
          </a:p>
          <a:p>
            <a:pPr defTabSz="342900">
              <a:spcAft>
                <a:spcPts val="600"/>
              </a:spcAft>
            </a:pPr>
            <a:r>
              <a:rPr lang="en-US" sz="2000" dirty="0">
                <a:solidFill>
                  <a:prstClr val="black"/>
                </a:solidFill>
                <a:latin typeface="Calibri" panose="020F0502020204030204" pitchFamily="34" charset="0"/>
                <a:ea typeface="MS PGothic" panose="020B0600070205080204" pitchFamily="34" charset="-128"/>
                <a:cs typeface="Calibri" panose="020F0502020204030204" pitchFamily="34" charset="0"/>
                <a:sym typeface="+mn-ea"/>
              </a:rPr>
              <a:t>3. On the Amazon co-purchasing network dataset having over 300,000 nodes and 900,000 edges:</a:t>
            </a:r>
            <a:endParaRPr lang="en-US" sz="1350" dirty="0"/>
          </a:p>
        </p:txBody>
      </p:sp>
      <p:sp>
        <p:nvSpPr>
          <p:cNvPr id="8" name="Slide Number Placeholder 7"/>
          <p:cNvSpPr>
            <a:spLocks noGrp="1"/>
          </p:cNvSpPr>
          <p:nvPr>
            <p:ph type="sldNum" sz="quarter" idx="12"/>
          </p:nvPr>
        </p:nvSpPr>
        <p:spPr/>
        <p:txBody>
          <a:bodyPr/>
          <a:lstStyle/>
          <a:p>
            <a:fld id="{B3561BA9-CDCF-4958-B8AB-66F3BF063E13}" type="slidenum">
              <a:rPr lang="en-US" smtClean="0"/>
              <a:t>33</a:t>
            </a:fld>
            <a:endParaRPr lang="en-US" dirty="0"/>
          </a:p>
        </p:txBody>
      </p:sp>
      <p:sp>
        <p:nvSpPr>
          <p:cNvPr id="6" name="TextBox 5"/>
          <p:cNvSpPr txBox="1"/>
          <p:nvPr/>
        </p:nvSpPr>
        <p:spPr>
          <a:xfrm>
            <a:off x="-76200" y="162580"/>
            <a:ext cx="9207970" cy="523220"/>
          </a:xfrm>
          <a:prstGeom prst="rect">
            <a:avLst/>
          </a:prstGeom>
          <a:noFill/>
        </p:spPr>
        <p:txBody>
          <a:bodyPr wrap="none" rtlCol="0">
            <a:spAutoFit/>
          </a:bodyPr>
          <a:lstStyle/>
          <a:p>
            <a:r>
              <a:rPr lang="en-US" sz="2800" dirty="0">
                <a:solidFill>
                  <a:srgbClr val="C00000"/>
                </a:solidFill>
                <a:ea typeface="MS PGothic" panose="020B0600070205080204" pitchFamily="34" charset="-128"/>
                <a:cs typeface="+mn-lt"/>
              </a:rPr>
              <a:t>Using subgraph sampling to enhance ML model training</a:t>
            </a:r>
            <a:endParaRPr lang="en-US" sz="2400" dirty="0">
              <a:solidFill>
                <a:srgbClr val="C00000"/>
              </a:solidFill>
            </a:endParaRPr>
          </a:p>
        </p:txBody>
      </p:sp>
      <p:pic>
        <p:nvPicPr>
          <p:cNvPr id="7" name="Content Placeholder 8" descr="C:\Users\Mark\PycharmProjects\InfluenceMax\test\scaled_test.pngscaled_test"/>
          <p:cNvPicPr>
            <a:picLocks noGrp="1" noChangeAspect="1"/>
          </p:cNvPicPr>
          <p:nvPr>
            <p:ph/>
          </p:nvPr>
        </p:nvPicPr>
        <p:blipFill>
          <a:blip r:embed="rId2">
            <a:clrChange>
              <a:clrFrom>
                <a:srgbClr val="FFFFFF">
                  <a:alpha val="100000"/>
                </a:srgbClr>
              </a:clrFrom>
              <a:clrTo>
                <a:srgbClr val="FFFFFF">
                  <a:alpha val="100000"/>
                  <a:alpha val="0"/>
                </a:srgbClr>
              </a:clrTo>
            </a:clrChange>
          </a:blip>
          <a:srcRect/>
          <a:stretch>
            <a:fillRect/>
          </a:stretch>
        </p:blipFill>
        <p:spPr>
          <a:xfrm>
            <a:off x="1219200" y="3366002"/>
            <a:ext cx="5033172" cy="3355448"/>
          </a:xfrm>
          <a:prstGeom prst="rect">
            <a:avLst/>
          </a:prstGeom>
        </p:spPr>
      </p:pic>
      <p:sp>
        <p:nvSpPr>
          <p:cNvPr id="9" name="Text Box 5"/>
          <p:cNvSpPr txBox="1"/>
          <p:nvPr/>
        </p:nvSpPr>
        <p:spPr>
          <a:xfrm>
            <a:off x="1981200" y="6481718"/>
            <a:ext cx="4724400" cy="300082"/>
          </a:xfrm>
          <a:prstGeom prst="rect">
            <a:avLst/>
          </a:prstGeom>
          <a:noFill/>
        </p:spPr>
        <p:txBody>
          <a:bodyPr wrap="square" rtlCol="0">
            <a:spAutoFit/>
          </a:bodyPr>
          <a:lstStyle/>
          <a:p>
            <a:r>
              <a:rPr lang="en-US" sz="1350" b="1" dirty="0">
                <a:sym typeface="+mn-ea"/>
              </a:rPr>
              <a:t> Running time estimation for original large graph</a:t>
            </a:r>
            <a:endParaRPr lang="en-US" sz="1350" dirty="0"/>
          </a:p>
        </p:txBody>
      </p:sp>
      <p:sp>
        <p:nvSpPr>
          <p:cNvPr id="4" name="TextBox 3"/>
          <p:cNvSpPr txBox="1"/>
          <p:nvPr/>
        </p:nvSpPr>
        <p:spPr>
          <a:xfrm>
            <a:off x="6252372" y="3683675"/>
            <a:ext cx="2881116" cy="2554545"/>
          </a:xfrm>
          <a:prstGeom prst="rect">
            <a:avLst/>
          </a:prstGeom>
          <a:noFill/>
        </p:spPr>
        <p:txBody>
          <a:bodyPr wrap="square" rtlCol="0">
            <a:spAutoFit/>
          </a:bodyPr>
          <a:lstStyle/>
          <a:p>
            <a:pPr marL="214313" indent="-214313" defTabSz="342900">
              <a:buFont typeface="Arial" panose="020B0604020202020204" pitchFamily="34" charset="0"/>
              <a:buChar char="•"/>
            </a:pPr>
            <a:r>
              <a:rPr lang="en-US" sz="1600" dirty="0">
                <a:solidFill>
                  <a:prstClr val="black"/>
                </a:solidFill>
                <a:latin typeface="Arial" panose="020B0604020202020204" pitchFamily="34" charset="0"/>
                <a:ea typeface="MS PGothic" panose="020B0600070205080204" pitchFamily="34" charset="-128"/>
                <a:cs typeface="MS PGothic" panose="020B0600070205080204" pitchFamily="34" charset="-128"/>
                <a:sym typeface="+mn-ea"/>
              </a:rPr>
              <a:t>Designed random walk sampling to sample small subgraphs. </a:t>
            </a:r>
          </a:p>
          <a:p>
            <a:pPr defTabSz="342900"/>
            <a:endParaRPr lang="en-US" sz="1600" dirty="0">
              <a:solidFill>
                <a:prstClr val="black"/>
              </a:solidFill>
              <a:latin typeface="Arial" panose="020B0604020202020204" pitchFamily="34" charset="0"/>
              <a:ea typeface="MS PGothic" panose="020B0600070205080204" pitchFamily="34" charset="-128"/>
              <a:cs typeface="MS PGothic" panose="020B0600070205080204" pitchFamily="34" charset="-128"/>
              <a:sym typeface="+mn-ea"/>
            </a:endParaRPr>
          </a:p>
          <a:p>
            <a:pPr marL="214313" indent="-214313" defTabSz="342900">
              <a:buFont typeface="Arial" panose="020B0604020202020204" pitchFamily="34" charset="0"/>
              <a:buChar char="•"/>
            </a:pPr>
            <a:r>
              <a:rPr lang="en-US" sz="1600" dirty="0">
                <a:solidFill>
                  <a:prstClr val="black"/>
                </a:solidFill>
                <a:latin typeface="Arial" panose="020B0604020202020204" pitchFamily="34" charset="0"/>
                <a:ea typeface="MS PGothic" panose="020B0600070205080204" pitchFamily="34" charset="-128"/>
                <a:cs typeface="MS PGothic" panose="020B0600070205080204" pitchFamily="34" charset="-128"/>
                <a:sym typeface="+mn-ea"/>
              </a:rPr>
              <a:t>Run a grid search to get ground truth best BI parameter values for both subgraphs and the original graph </a:t>
            </a:r>
            <a:endParaRPr lang="en-US" sz="1600" dirty="0"/>
          </a:p>
          <a:p>
            <a:endParaRPr lang="en-US" sz="1600" dirty="0"/>
          </a:p>
        </p:txBody>
      </p:sp>
    </p:spTree>
    <p:extLst>
      <p:ext uri="{BB962C8B-B14F-4D97-AF65-F5344CB8AC3E}">
        <p14:creationId xmlns:p14="http://schemas.microsoft.com/office/powerpoint/2010/main" val="233661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sers\Mark\Documents\sample_er.pngsample_er"/>
          <p:cNvPicPr>
            <a:picLocks noChangeAspect="1"/>
          </p:cNvPicPr>
          <p:nvPr/>
        </p:nvPicPr>
        <p:blipFill>
          <a:blip r:embed="rId2"/>
          <a:srcRect t="11914" b="11975"/>
          <a:stretch>
            <a:fillRect/>
          </a:stretch>
        </p:blipFill>
        <p:spPr>
          <a:xfrm>
            <a:off x="1828800" y="1143000"/>
            <a:ext cx="5855494" cy="4456167"/>
          </a:xfrm>
          <a:prstGeom prst="rect">
            <a:avLst/>
          </a:prstGeom>
        </p:spPr>
      </p:pic>
      <p:sp>
        <p:nvSpPr>
          <p:cNvPr id="14" name="Text Box 13"/>
          <p:cNvSpPr txBox="1"/>
          <p:nvPr/>
        </p:nvSpPr>
        <p:spPr>
          <a:xfrm>
            <a:off x="165280" y="4558099"/>
            <a:ext cx="23350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Amazon Network</a:t>
            </a:r>
          </a:p>
        </p:txBody>
      </p:sp>
      <p:cxnSp>
        <p:nvCxnSpPr>
          <p:cNvPr id="17" name="Straight Arrow Connector 16"/>
          <p:cNvCxnSpPr>
            <a:stCxn id="14" idx="3"/>
          </p:cNvCxnSpPr>
          <p:nvPr/>
        </p:nvCxnSpPr>
        <p:spPr>
          <a:xfrm>
            <a:off x="2500334" y="4730978"/>
            <a:ext cx="707231" cy="65723"/>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8" name="Text Box 17"/>
          <p:cNvSpPr txBox="1"/>
          <p:nvPr/>
        </p:nvSpPr>
        <p:spPr>
          <a:xfrm>
            <a:off x="0" y="3029635"/>
            <a:ext cx="2256473" cy="323165"/>
          </a:xfrm>
          <a:prstGeom prst="rect">
            <a:avLst/>
          </a:prstGeom>
          <a:noFill/>
        </p:spPr>
        <p:txBody>
          <a:bodyPr wrap="square" rtlCol="0">
            <a:spAutoFit/>
          </a:bodyPr>
          <a:lstStyle/>
          <a:p>
            <a:r>
              <a:rPr lang="en-US" sz="1500" dirty="0"/>
              <a:t>(1) Subgraph samples</a:t>
            </a:r>
          </a:p>
        </p:txBody>
      </p:sp>
      <p:sp>
        <p:nvSpPr>
          <p:cNvPr id="19" name="Text Box 18"/>
          <p:cNvSpPr txBox="1"/>
          <p:nvPr/>
        </p:nvSpPr>
        <p:spPr>
          <a:xfrm>
            <a:off x="6925669" y="3657600"/>
            <a:ext cx="2256473" cy="323165"/>
          </a:xfrm>
          <a:prstGeom prst="rect">
            <a:avLst/>
          </a:prstGeom>
          <a:noFill/>
        </p:spPr>
        <p:txBody>
          <a:bodyPr wrap="square" rtlCol="0">
            <a:spAutoFit/>
          </a:bodyPr>
          <a:lstStyle/>
          <a:p>
            <a:r>
              <a:rPr lang="en-US" sz="1500" dirty="0"/>
              <a:t>(2) ER synthetic graphs</a:t>
            </a:r>
          </a:p>
        </p:txBody>
      </p:sp>
      <p:sp>
        <p:nvSpPr>
          <p:cNvPr id="21" name="Text Box 20"/>
          <p:cNvSpPr txBox="1"/>
          <p:nvPr/>
        </p:nvSpPr>
        <p:spPr>
          <a:xfrm>
            <a:off x="0" y="5540514"/>
            <a:ext cx="9182142" cy="707886"/>
          </a:xfrm>
          <a:prstGeom prst="rect">
            <a:avLst/>
          </a:prstGeom>
          <a:noFill/>
        </p:spPr>
        <p:txBody>
          <a:bodyPr wrap="square" rtlCol="0">
            <a:spAutoFit/>
          </a:bodyPr>
          <a:lstStyle/>
          <a:p>
            <a:pPr algn="ctr"/>
            <a:r>
              <a:rPr lang="en-US" sz="2000" b="1" dirty="0"/>
              <a:t>Euclidean distance nearest neighbor clustering of subgraphs created to find optimal parameters. </a:t>
            </a:r>
          </a:p>
        </p:txBody>
      </p:sp>
      <p:sp>
        <p:nvSpPr>
          <p:cNvPr id="10" name="TextBox 9"/>
          <p:cNvSpPr txBox="1"/>
          <p:nvPr/>
        </p:nvSpPr>
        <p:spPr>
          <a:xfrm>
            <a:off x="0" y="228600"/>
            <a:ext cx="8985152" cy="830997"/>
          </a:xfrm>
          <a:prstGeom prst="rect">
            <a:avLst/>
          </a:prstGeom>
          <a:noFill/>
        </p:spPr>
        <p:txBody>
          <a:bodyPr wrap="none" rtlCol="0">
            <a:spAutoFit/>
          </a:bodyPr>
          <a:lstStyle/>
          <a:p>
            <a:r>
              <a:rPr lang="en-US" sz="2800" dirty="0">
                <a:solidFill>
                  <a:srgbClr val="C00000"/>
                </a:solidFill>
                <a:ea typeface="MS PGothic" panose="020B0600070205080204" pitchFamily="34" charset="-128"/>
                <a:cs typeface="+mn-lt"/>
              </a:rPr>
              <a:t>Clustering of subgraphs using Euclidian distance metric</a:t>
            </a:r>
          </a:p>
          <a:p>
            <a:r>
              <a:rPr lang="en-US" sz="2000" dirty="0"/>
              <a:t>  </a:t>
            </a:r>
          </a:p>
        </p:txBody>
      </p:sp>
      <p:sp>
        <p:nvSpPr>
          <p:cNvPr id="2" name="TextBox 1"/>
          <p:cNvSpPr txBox="1"/>
          <p:nvPr/>
        </p:nvSpPr>
        <p:spPr>
          <a:xfrm>
            <a:off x="0" y="1360349"/>
            <a:ext cx="2438400" cy="1477328"/>
          </a:xfrm>
          <a:prstGeom prst="rect">
            <a:avLst/>
          </a:prstGeom>
          <a:noFill/>
        </p:spPr>
        <p:txBody>
          <a:bodyPr wrap="square" rtlCol="0">
            <a:spAutoFit/>
          </a:bodyPr>
          <a:lstStyle/>
          <a:p>
            <a:r>
              <a:rPr lang="en-US" sz="1800" b="1" dirty="0"/>
              <a:t>Left cluster contains subgraphs created via random walks through the target graph</a:t>
            </a:r>
            <a:endParaRPr lang="en-US" sz="1800" dirty="0"/>
          </a:p>
        </p:txBody>
      </p:sp>
      <p:sp>
        <p:nvSpPr>
          <p:cNvPr id="3" name="TextBox 2"/>
          <p:cNvSpPr txBox="1"/>
          <p:nvPr/>
        </p:nvSpPr>
        <p:spPr>
          <a:xfrm>
            <a:off x="5867400" y="4267200"/>
            <a:ext cx="3314742" cy="923330"/>
          </a:xfrm>
          <a:prstGeom prst="rect">
            <a:avLst/>
          </a:prstGeom>
          <a:noFill/>
        </p:spPr>
        <p:txBody>
          <a:bodyPr wrap="square" rtlCol="0">
            <a:spAutoFit/>
          </a:bodyPr>
          <a:lstStyle/>
          <a:p>
            <a:r>
              <a:rPr lang="en-US" sz="1800" b="1" dirty="0"/>
              <a:t>Right cluster contains ER graphs of the same average degree as the target graph</a:t>
            </a:r>
            <a:endParaRPr lang="en-US" sz="1800" dirty="0"/>
          </a:p>
        </p:txBody>
      </p:sp>
    </p:spTree>
    <p:extLst>
      <p:ext uri="{BB962C8B-B14F-4D97-AF65-F5344CB8AC3E}">
        <p14:creationId xmlns:p14="http://schemas.microsoft.com/office/powerpoint/2010/main" val="3050490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2" descr="C:\Users\Mark\PycharmProjects\influenceMax_cloud\plot_a_b\overall_a_b.pngoverall_a_b"/>
          <p:cNvPicPr>
            <a:picLocks noGrp="1" noChangeAspect="1"/>
          </p:cNvPicPr>
          <p:nvPr>
            <p:ph idx="1"/>
          </p:nvPr>
        </p:nvPicPr>
        <p:blipFill>
          <a:blip r:embed="rId3"/>
          <a:srcRect/>
          <a:stretch>
            <a:fillRect/>
          </a:stretch>
        </p:blipFill>
        <p:spPr>
          <a:xfrm>
            <a:off x="725905" y="1150672"/>
            <a:ext cx="8382000" cy="4191000"/>
          </a:xfrm>
          <a:prstGeom prst="rect">
            <a:avLst/>
          </a:prstGeom>
        </p:spPr>
      </p:pic>
      <p:sp>
        <p:nvSpPr>
          <p:cNvPr id="12" name="TextBox 11"/>
          <p:cNvSpPr txBox="1"/>
          <p:nvPr/>
        </p:nvSpPr>
        <p:spPr>
          <a:xfrm>
            <a:off x="646560" y="235803"/>
            <a:ext cx="8021748" cy="830997"/>
          </a:xfrm>
          <a:prstGeom prst="rect">
            <a:avLst/>
          </a:prstGeom>
          <a:noFill/>
        </p:spPr>
        <p:txBody>
          <a:bodyPr wrap="none" rtlCol="0">
            <a:spAutoFit/>
          </a:bodyPr>
          <a:lstStyle/>
          <a:p>
            <a:r>
              <a:rPr lang="en-US" sz="2800" dirty="0">
                <a:solidFill>
                  <a:srgbClr val="C00000"/>
                </a:solidFill>
                <a:ea typeface="MS PGothic" panose="020B0600070205080204" pitchFamily="34" charset="-128"/>
                <a:cs typeface="+mn-lt"/>
              </a:rPr>
              <a:t>Analysis of performance of the ML based method</a:t>
            </a:r>
          </a:p>
          <a:p>
            <a:r>
              <a:rPr lang="en-US" sz="2000" dirty="0"/>
              <a:t>  </a:t>
            </a:r>
          </a:p>
        </p:txBody>
      </p:sp>
      <p:sp>
        <p:nvSpPr>
          <p:cNvPr id="3" name="TextBox 2"/>
          <p:cNvSpPr txBox="1"/>
          <p:nvPr/>
        </p:nvSpPr>
        <p:spPr>
          <a:xfrm>
            <a:off x="1371600" y="5408746"/>
            <a:ext cx="6705600" cy="1538883"/>
          </a:xfrm>
          <a:prstGeom prst="rect">
            <a:avLst/>
          </a:prstGeom>
          <a:noFill/>
        </p:spPr>
        <p:txBody>
          <a:bodyPr wrap="square" rtlCol="0">
            <a:spAutoFit/>
          </a:bodyPr>
          <a:lstStyle/>
          <a:p>
            <a:r>
              <a:rPr lang="en-US" sz="2000" dirty="0"/>
              <a:t>Differences between ground truth best (a, b) parameters for graph samples and the original large graph; Using 100, 500, and 1000 samples; Distribution summarization is based on 147 experiment configurations</a:t>
            </a:r>
          </a:p>
          <a:p>
            <a:endParaRPr lang="en-US" dirty="0"/>
          </a:p>
        </p:txBody>
      </p:sp>
    </p:spTree>
    <p:extLst>
      <p:ext uri="{BB962C8B-B14F-4D97-AF65-F5344CB8AC3E}">
        <p14:creationId xmlns:p14="http://schemas.microsoft.com/office/powerpoint/2010/main" val="1411323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1"/>
          <p:cNvSpPr txBox="1"/>
          <p:nvPr/>
        </p:nvSpPr>
        <p:spPr>
          <a:xfrm>
            <a:off x="206146" y="4787750"/>
            <a:ext cx="8937854" cy="1384995"/>
          </a:xfrm>
          <a:prstGeom prst="rect">
            <a:avLst/>
          </a:prstGeom>
          <a:noFill/>
        </p:spPr>
        <p:txBody>
          <a:bodyPr wrap="square" rtlCol="0">
            <a:spAutoFit/>
          </a:bodyPr>
          <a:lstStyle/>
          <a:p>
            <a:pPr algn="ctr"/>
            <a:r>
              <a:rPr lang="en-US" sz="2800" b="1" dirty="0">
                <a:solidFill>
                  <a:srgbClr val="C00000"/>
                </a:solidFill>
                <a:sym typeface="+mn-ea"/>
              </a:rPr>
              <a:t>Conclusion: </a:t>
            </a:r>
            <a:r>
              <a:rPr lang="en-US" sz="2800" dirty="0">
                <a:solidFill>
                  <a:srgbClr val="C00000"/>
                </a:solidFill>
                <a:sym typeface="+mn-ea"/>
              </a:rPr>
              <a:t>use of subgraph sampling enhances the machine learning model for predicting the best parameters for BI.</a:t>
            </a:r>
            <a:endParaRPr lang="en-US" sz="2000" dirty="0">
              <a:solidFill>
                <a:srgbClr val="C00000"/>
              </a:solidFill>
            </a:endParaRPr>
          </a:p>
        </p:txBody>
      </p:sp>
      <p:pic>
        <p:nvPicPr>
          <p:cNvPr id="7" name="Picture 6" descr="1000subgraphs_metric_a_diff"/>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0" y="1143000"/>
            <a:ext cx="4472858" cy="3034873"/>
          </a:xfrm>
          <a:prstGeom prst="rect">
            <a:avLst/>
          </a:prstGeom>
        </p:spPr>
      </p:pic>
      <p:sp>
        <p:nvSpPr>
          <p:cNvPr id="12" name="TextBox 11"/>
          <p:cNvSpPr txBox="1"/>
          <p:nvPr/>
        </p:nvSpPr>
        <p:spPr>
          <a:xfrm>
            <a:off x="570360" y="235803"/>
            <a:ext cx="8021748" cy="830997"/>
          </a:xfrm>
          <a:prstGeom prst="rect">
            <a:avLst/>
          </a:prstGeom>
          <a:noFill/>
        </p:spPr>
        <p:txBody>
          <a:bodyPr wrap="none" rtlCol="0">
            <a:spAutoFit/>
          </a:bodyPr>
          <a:lstStyle/>
          <a:p>
            <a:r>
              <a:rPr lang="en-US" sz="2800" dirty="0">
                <a:solidFill>
                  <a:srgbClr val="C00000"/>
                </a:solidFill>
                <a:ea typeface="MS PGothic" panose="020B0600070205080204" pitchFamily="34" charset="-128"/>
                <a:cs typeface="+mn-lt"/>
              </a:rPr>
              <a:t>Analysis of performance of the ML based method</a:t>
            </a:r>
          </a:p>
          <a:p>
            <a:r>
              <a:rPr lang="en-US" sz="2000" dirty="0"/>
              <a:t>  </a:t>
            </a:r>
          </a:p>
        </p:txBody>
      </p:sp>
      <p:pic>
        <p:nvPicPr>
          <p:cNvPr id="18" name="Picture 17" descr="1000subgraphs_metric_a_diff_contour"/>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4765813" y="1143000"/>
            <a:ext cx="4362145" cy="2958950"/>
          </a:xfrm>
          <a:prstGeom prst="rect">
            <a:avLst/>
          </a:prstGeom>
        </p:spPr>
      </p:pic>
      <p:sp>
        <p:nvSpPr>
          <p:cNvPr id="4" name="TextBox 3"/>
          <p:cNvSpPr txBox="1"/>
          <p:nvPr/>
        </p:nvSpPr>
        <p:spPr>
          <a:xfrm>
            <a:off x="4343400" y="4114800"/>
            <a:ext cx="4648200" cy="523220"/>
          </a:xfrm>
          <a:prstGeom prst="rect">
            <a:avLst/>
          </a:prstGeom>
          <a:noFill/>
        </p:spPr>
        <p:txBody>
          <a:bodyPr wrap="square" rtlCol="0">
            <a:spAutoFit/>
          </a:bodyPr>
          <a:lstStyle/>
          <a:p>
            <a:pPr algn="ctr"/>
            <a:r>
              <a:rPr lang="en-US" dirty="0">
                <a:sym typeface="+mn-ea"/>
              </a:rPr>
              <a:t>Difference between found versus </a:t>
            </a:r>
          </a:p>
          <a:p>
            <a:pPr algn="ctr"/>
            <a:r>
              <a:rPr lang="en-US" dirty="0">
                <a:sym typeface="+mn-ea"/>
              </a:rPr>
              <a:t>the ground truth best values of parameter a</a:t>
            </a:r>
            <a:endParaRPr lang="en-US" dirty="0"/>
          </a:p>
        </p:txBody>
      </p:sp>
      <p:sp>
        <p:nvSpPr>
          <p:cNvPr id="19" name="TextBox 18"/>
          <p:cNvSpPr txBox="1"/>
          <p:nvPr/>
        </p:nvSpPr>
        <p:spPr>
          <a:xfrm>
            <a:off x="22942" y="4267200"/>
            <a:ext cx="4320458" cy="307777"/>
          </a:xfrm>
          <a:prstGeom prst="rect">
            <a:avLst/>
          </a:prstGeom>
          <a:noFill/>
        </p:spPr>
        <p:txBody>
          <a:bodyPr wrap="square" rtlCol="0">
            <a:spAutoFit/>
          </a:bodyPr>
          <a:lstStyle/>
          <a:p>
            <a:pPr algn="ctr"/>
            <a:r>
              <a:rPr lang="en-US" dirty="0">
                <a:sym typeface="+mn-ea"/>
              </a:rPr>
              <a:t>Differences between seed sizes found and actual </a:t>
            </a:r>
            <a:endParaRPr lang="en-US" dirty="0"/>
          </a:p>
        </p:txBody>
      </p:sp>
    </p:spTree>
    <p:extLst>
      <p:ext uri="{BB962C8B-B14F-4D97-AF65-F5344CB8AC3E}">
        <p14:creationId xmlns:p14="http://schemas.microsoft.com/office/powerpoint/2010/main" val="4079395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2800" dirty="0">
                <a:solidFill>
                  <a:srgbClr val="C00000"/>
                </a:solidFill>
                <a:latin typeface="+mn-lt"/>
              </a:rPr>
              <a:t>Summary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 y="1219200"/>
                <a:ext cx="9141327" cy="4953000"/>
              </a:xfrm>
            </p:spPr>
            <p:txBody>
              <a:bodyPr>
                <a:normAutofit/>
              </a:bodyPr>
              <a:lstStyle/>
              <a:p>
                <a:r>
                  <a:rPr lang="en-US" sz="2800" b="1" dirty="0">
                    <a:solidFill>
                      <a:srgbClr val="990033"/>
                    </a:solidFill>
                  </a:rPr>
                  <a:t>Balanced Index Strategy</a:t>
                </a:r>
                <a:endParaRPr lang="el-GR" sz="2800" b="1" dirty="0">
                  <a:solidFill>
                    <a:srgbClr val="990033"/>
                  </a:solidFill>
                </a:endParaRPr>
              </a:p>
              <a:p>
                <a:pPr lvl="1"/>
                <a:r>
                  <a:rPr lang="en-US" sz="2800" dirty="0">
                    <a:solidFill>
                      <a:prstClr val="black"/>
                    </a:solidFill>
                  </a:rPr>
                  <a:t>Optimizes weights of simple (and fast) features</a:t>
                </a:r>
              </a:p>
              <a:p>
                <a:pPr lvl="1"/>
                <a:r>
                  <a:rPr lang="en-US" sz="2800" dirty="0">
                    <a:solidFill>
                      <a:srgbClr val="990033"/>
                    </a:solidFill>
                  </a:rPr>
                  <a:t>Optimal weights for any </a:t>
                </a:r>
                <a:r>
                  <a:rPr lang="el-GR" sz="2800" i="1" dirty="0">
                    <a:solidFill>
                      <a:srgbClr val="990033"/>
                    </a:solidFill>
                  </a:rPr>
                  <a:t>σ</a:t>
                </a:r>
                <a:r>
                  <a:rPr lang="el-GR" sz="2800" dirty="0">
                    <a:solidFill>
                      <a:srgbClr val="990033"/>
                    </a:solidFill>
                  </a:rPr>
                  <a:t>:</a:t>
                </a:r>
                <a:r>
                  <a:rPr lang="en-US" sz="2800" dirty="0">
                    <a:solidFill>
                      <a:srgbClr val="990033"/>
                    </a:solidFill>
                  </a:rPr>
                  <a:t> </a:t>
                </a:r>
              </a:p>
              <a:p>
                <a:pPr marL="411480" lvl="1" indent="0">
                  <a:buNone/>
                </a:pPr>
                <a:r>
                  <a:rPr lang="en-US" sz="2800" dirty="0">
                    <a:solidFill>
                      <a:prstClr val="black"/>
                    </a:solidFill>
                  </a:rPr>
                  <a:t>	</a:t>
                </a:r>
                <a14:m>
                  <m:oMath xmlns:m="http://schemas.openxmlformats.org/officeDocument/2006/math">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𝑎</m:t>
                        </m:r>
                      </m:e>
                      <m:sub>
                        <m:r>
                          <a:rPr lang="en-US" sz="2800" i="1">
                            <a:solidFill>
                              <a:prstClr val="black"/>
                            </a:solidFill>
                            <a:latin typeface="Cambria Math" panose="02040503050406030204" pitchFamily="18" charset="0"/>
                          </a:rPr>
                          <m:t>0</m:t>
                        </m:r>
                      </m:sub>
                    </m:sSub>
                    <m:r>
                      <a:rPr lang="en-US" sz="2800" i="1" dirty="0">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rPr>
                      <m:t>0.53, </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𝑏</m:t>
                        </m:r>
                      </m:e>
                      <m:sub>
                        <m:r>
                          <a:rPr lang="en-US" sz="2800" i="1">
                            <a:solidFill>
                              <a:prstClr val="black"/>
                            </a:solidFill>
                            <a:latin typeface="Cambria Math" panose="02040503050406030204" pitchFamily="18" charset="0"/>
                          </a:rPr>
                          <m:t>𝑜</m:t>
                        </m:r>
                      </m:sub>
                    </m:sSub>
                    <m:r>
                      <a:rPr lang="en-US" sz="2800" i="1" dirty="0">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rPr>
                      <m:t>0.32, </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𝑐</m:t>
                        </m:r>
                      </m:e>
                      <m:sub>
                        <m:r>
                          <a:rPr lang="en-US" sz="2800" i="1">
                            <a:solidFill>
                              <a:prstClr val="black"/>
                            </a:solidFill>
                            <a:latin typeface="Cambria Math" panose="02040503050406030204" pitchFamily="18" charset="0"/>
                          </a:rPr>
                          <m:t>0</m:t>
                        </m:r>
                      </m:sub>
                    </m:sSub>
                    <m:r>
                      <a:rPr lang="en-US" sz="2800" i="1" dirty="0">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rPr>
                      <m:t>0.15</m:t>
                    </m:r>
                  </m:oMath>
                </a14:m>
                <a:r>
                  <a:rPr lang="en-US" sz="2800" dirty="0"/>
                  <a:t> </a:t>
                </a:r>
              </a:p>
              <a:p>
                <a:pPr lvl="1"/>
                <a:r>
                  <a:rPr lang="en-US" sz="2800" dirty="0">
                    <a:solidFill>
                      <a:prstClr val="black"/>
                    </a:solidFill>
                  </a:rPr>
                  <a:t>Best performing strategy (excluding GPI) for any threshold standard deviation </a:t>
                </a:r>
                <a:r>
                  <a:rPr lang="el-GR" sz="2800" i="1" dirty="0">
                    <a:solidFill>
                      <a:prstClr val="black"/>
                    </a:solidFill>
                  </a:rPr>
                  <a:t>σ </a:t>
                </a:r>
                <a:r>
                  <a:rPr lang="en-US" sz="2800" dirty="0">
                    <a:solidFill>
                      <a:prstClr val="black"/>
                    </a:solidFill>
                  </a:rPr>
                  <a:t>and assortativity </a:t>
                </a:r>
                <a:r>
                  <a:rPr lang="el-GR" sz="2800" i="1" dirty="0">
                    <a:solidFill>
                      <a:prstClr val="black"/>
                    </a:solidFill>
                  </a:rPr>
                  <a:t>ρ</a:t>
                </a:r>
                <a:endParaRPr lang="en-US" sz="2800" i="1" dirty="0">
                  <a:solidFill>
                    <a:prstClr val="black"/>
                  </a:solidFill>
                </a:endParaRPr>
              </a:p>
              <a:p>
                <a:pPr lvl="1"/>
                <a:r>
                  <a:rPr lang="en-US" sz="2800" dirty="0">
                    <a:solidFill>
                      <a:prstClr val="black"/>
                    </a:solidFill>
                  </a:rPr>
                  <a:t>Fast with O(</a:t>
                </a:r>
                <a:r>
                  <a:rPr lang="en-US" sz="2800" i="1" dirty="0">
                    <a:solidFill>
                      <a:prstClr val="black"/>
                    </a:solidFill>
                  </a:rPr>
                  <a:t>N </a:t>
                </a:r>
                <a:r>
                  <a:rPr lang="en-US" sz="2800" dirty="0">
                    <a:solidFill>
                      <a:prstClr val="black"/>
                    </a:solidFill>
                  </a:rPr>
                  <a:t>log(</a:t>
                </a:r>
                <a:r>
                  <a:rPr lang="en-US" sz="2800" i="1" dirty="0">
                    <a:solidFill>
                      <a:prstClr val="black"/>
                    </a:solidFill>
                  </a:rPr>
                  <a:t>N</a:t>
                </a:r>
                <a:r>
                  <a:rPr lang="en-US" sz="2800" dirty="0">
                    <a:solidFill>
                      <a:prstClr val="black"/>
                    </a:solidFill>
                  </a:rPr>
                  <a:t>)) (for sparse graphs)</a:t>
                </a:r>
              </a:p>
              <a:p>
                <a:pPr lvl="1"/>
                <a:r>
                  <a:rPr lang="en-US" sz="2800" dirty="0">
                    <a:solidFill>
                      <a:prstClr val="black"/>
                    </a:solidFill>
                  </a:rPr>
                  <a:t>Machine learning on subgraphs can quickly find parameters close to optimal</a:t>
                </a:r>
              </a:p>
              <a:p>
                <a:pPr lvl="1"/>
                <a:endParaRPr lang="en-US" sz="2000" b="1" dirty="0">
                  <a:solidFill>
                    <a:prstClr val="black"/>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 y="1219200"/>
                <a:ext cx="9141327" cy="4953000"/>
              </a:xfrm>
              <a:blipFill>
                <a:blip r:embed="rId2"/>
                <a:stretch>
                  <a:fillRect l="-1267"/>
                </a:stretch>
              </a:blipFill>
            </p:spPr>
            <p:txBody>
              <a:bodyPr/>
              <a:lstStyle/>
              <a:p>
                <a:r>
                  <a:rPr lang="en-US">
                    <a:noFill/>
                  </a:rPr>
                  <a:t> </a:t>
                </a:r>
              </a:p>
            </p:txBody>
          </p:sp>
        </mc:Fallback>
      </mc:AlternateContent>
      <p:sp>
        <p:nvSpPr>
          <p:cNvPr id="4" name="Rectangle 3"/>
          <p:cNvSpPr/>
          <p:nvPr/>
        </p:nvSpPr>
        <p:spPr>
          <a:xfrm>
            <a:off x="1600200" y="6216134"/>
            <a:ext cx="5707332" cy="923330"/>
          </a:xfrm>
          <a:prstGeom prst="rect">
            <a:avLst/>
          </a:prstGeom>
        </p:spPr>
        <p:txBody>
          <a:bodyPr wrap="none">
            <a:spAutoFit/>
          </a:bodyPr>
          <a:lstStyle/>
          <a:p>
            <a:pPr marL="411480" lvl="1" indent="0">
              <a:buNone/>
            </a:pPr>
            <a:r>
              <a:rPr lang="en-US" dirty="0">
                <a:solidFill>
                  <a:prstClr val="black"/>
                </a:solidFill>
              </a:rPr>
              <a:t>Karampourniotis, Szymanski, Korniss, Panagiotis </a:t>
            </a:r>
          </a:p>
          <a:p>
            <a:pPr marL="411480" lvl="1" indent="0" algn="ctr">
              <a:buNone/>
            </a:pPr>
            <a:r>
              <a:rPr lang="en-US" i="1" dirty="0">
                <a:solidFill>
                  <a:prstClr val="black"/>
                </a:solidFill>
              </a:rPr>
              <a:t>Scientific Reports </a:t>
            </a:r>
            <a:r>
              <a:rPr lang="en-US" b="1" dirty="0">
                <a:solidFill>
                  <a:prstClr val="black"/>
                </a:solidFill>
              </a:rPr>
              <a:t>9</a:t>
            </a:r>
            <a:r>
              <a:rPr lang="en-US" dirty="0">
                <a:solidFill>
                  <a:prstClr val="black"/>
                </a:solidFill>
              </a:rPr>
              <a:t> 5573 (2019).</a:t>
            </a:r>
          </a:p>
          <a:p>
            <a:pPr marL="411480" lvl="1" indent="0">
              <a:buNone/>
            </a:pPr>
            <a:endParaRPr lang="en-US" dirty="0">
              <a:solidFill>
                <a:prstClr val="black"/>
              </a:solidFill>
            </a:endParaRPr>
          </a:p>
        </p:txBody>
      </p:sp>
      <p:pic>
        <p:nvPicPr>
          <p:cNvPr id="6"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spTree>
    <p:extLst>
      <p:ext uri="{BB962C8B-B14F-4D97-AF65-F5344CB8AC3E}">
        <p14:creationId xmlns:p14="http://schemas.microsoft.com/office/powerpoint/2010/main" val="1256488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3766-A7BD-9A43-AF91-98F41EDDB7B8}"/>
              </a:ext>
            </a:extLst>
          </p:cNvPr>
          <p:cNvSpPr>
            <a:spLocks noGrp="1"/>
          </p:cNvSpPr>
          <p:nvPr>
            <p:ph type="title"/>
          </p:nvPr>
        </p:nvSpPr>
        <p:spPr>
          <a:xfrm>
            <a:off x="457200" y="228600"/>
            <a:ext cx="8229600" cy="762000"/>
          </a:xfrm>
        </p:spPr>
        <p:txBody>
          <a:bodyPr/>
          <a:lstStyle/>
          <a:p>
            <a:r>
              <a:rPr lang="en-US" sz="2800" dirty="0">
                <a:solidFill>
                  <a:srgbClr val="C00000"/>
                </a:solidFill>
                <a:latin typeface="+mn-lt"/>
              </a:rPr>
              <a:t>Papers</a:t>
            </a:r>
          </a:p>
        </p:txBody>
      </p:sp>
      <p:sp>
        <p:nvSpPr>
          <p:cNvPr id="3" name="Content Placeholder 2">
            <a:extLst>
              <a:ext uri="{FF2B5EF4-FFF2-40B4-BE49-F238E27FC236}">
                <a16:creationId xmlns:a16="http://schemas.microsoft.com/office/drawing/2014/main" id="{C40F03D5-972F-2343-B98C-807D89316400}"/>
              </a:ext>
            </a:extLst>
          </p:cNvPr>
          <p:cNvSpPr>
            <a:spLocks noGrp="1"/>
          </p:cNvSpPr>
          <p:nvPr>
            <p:ph idx="1"/>
          </p:nvPr>
        </p:nvSpPr>
        <p:spPr>
          <a:xfrm>
            <a:off x="0" y="1066800"/>
            <a:ext cx="9144000" cy="5181600"/>
          </a:xfrm>
        </p:spPr>
        <p:txBody>
          <a:bodyPr>
            <a:noAutofit/>
          </a:bodyPr>
          <a:lstStyle/>
          <a:p>
            <a:pPr>
              <a:spcBef>
                <a:spcPts val="0"/>
              </a:spcBef>
              <a:spcAft>
                <a:spcPts val="1200"/>
              </a:spcAft>
            </a:pPr>
            <a:r>
              <a:rPr lang="en-US" sz="2200" b="1" dirty="0"/>
              <a:t>P. Singh, S. </a:t>
            </a:r>
            <a:r>
              <a:rPr lang="en-US" sz="2200" b="1" dirty="0" err="1"/>
              <a:t>Sreenivasan</a:t>
            </a:r>
            <a:r>
              <a:rPr lang="en-US" sz="2200" b="1" dirty="0"/>
              <a:t>, B. K. Szymanski and G. Korniss</a:t>
            </a:r>
            <a:r>
              <a:rPr lang="en-US" sz="2200" dirty="0"/>
              <a:t>, “Threshold-limited spreading in social networks with multiple initiators,” </a:t>
            </a:r>
            <a:r>
              <a:rPr lang="en-US" sz="2200" i="1" dirty="0"/>
              <a:t>Scientific Reports</a:t>
            </a:r>
            <a:r>
              <a:rPr lang="en-US" sz="2200" b="1" dirty="0"/>
              <a:t> 3:</a:t>
            </a:r>
            <a:r>
              <a:rPr lang="en-US" sz="2200" dirty="0"/>
              <a:t>2330, July 2013 (</a:t>
            </a:r>
            <a:r>
              <a:rPr lang="en-US" sz="2200" b="1" dirty="0"/>
              <a:t>RPI</a:t>
            </a:r>
            <a:r>
              <a:rPr lang="en-US" sz="2200" dirty="0"/>
              <a:t>).</a:t>
            </a:r>
          </a:p>
          <a:p>
            <a:pPr>
              <a:spcBef>
                <a:spcPts val="0"/>
              </a:spcBef>
              <a:spcAft>
                <a:spcPts val="1200"/>
              </a:spcAft>
            </a:pPr>
            <a:r>
              <a:rPr lang="en-US" sz="2200" b="1" dirty="0"/>
              <a:t>P. D. Karampourniotis, S. </a:t>
            </a:r>
            <a:r>
              <a:rPr lang="en-US" sz="2200" b="1" dirty="0" err="1"/>
              <a:t>Sreenivasan</a:t>
            </a:r>
            <a:r>
              <a:rPr lang="en-US" sz="2200" b="1" dirty="0"/>
              <a:t>, B. Szymanski, and G. Korniss, </a:t>
            </a:r>
            <a:r>
              <a:rPr lang="en-US" sz="2200" dirty="0"/>
              <a:t>“The Impact of Heterogeneous Thresholds on Social Contagion with Multiple Initiators,” </a:t>
            </a:r>
            <a:r>
              <a:rPr lang="en-US" sz="2200" i="1" dirty="0" err="1"/>
              <a:t>PLoS</a:t>
            </a:r>
            <a:r>
              <a:rPr lang="en-US" sz="2200" i="1" dirty="0"/>
              <a:t> One </a:t>
            </a:r>
            <a:r>
              <a:rPr lang="en-US" sz="2200" b="1" dirty="0"/>
              <a:t>10</a:t>
            </a:r>
            <a:r>
              <a:rPr lang="en-US" sz="2200" dirty="0"/>
              <a:t>(11), e0143020. Nov., 2015 (</a:t>
            </a:r>
            <a:r>
              <a:rPr lang="en-US" sz="2200" b="1" dirty="0"/>
              <a:t>RPI</a:t>
            </a:r>
            <a:r>
              <a:rPr lang="en-US" sz="2200" dirty="0"/>
              <a:t>).</a:t>
            </a:r>
          </a:p>
          <a:p>
            <a:pPr>
              <a:spcBef>
                <a:spcPts val="0"/>
              </a:spcBef>
              <a:spcAft>
                <a:spcPts val="1200"/>
              </a:spcAft>
            </a:pPr>
            <a:r>
              <a:rPr lang="en-US" sz="2200" dirty="0"/>
              <a:t>P. D. Karampourniotis, B. K. Szymanski, and G. Korniss, “Influence Maximization for Fixed Heterogeneous Thresholds,” </a:t>
            </a:r>
            <a:r>
              <a:rPr lang="en-US" sz="2200" i="1" dirty="0"/>
              <a:t>Scientific Reports </a:t>
            </a:r>
            <a:r>
              <a:rPr lang="en-US" sz="2200" b="1" dirty="0"/>
              <a:t>9</a:t>
            </a:r>
            <a:r>
              <a:rPr lang="en-US" sz="2200" dirty="0"/>
              <a:t>:5573 April, 2019 (</a:t>
            </a:r>
            <a:r>
              <a:rPr lang="en-US" sz="2200" b="1" dirty="0"/>
              <a:t>RPI</a:t>
            </a:r>
            <a:r>
              <a:rPr lang="en-US" sz="2200" dirty="0"/>
              <a:t>).</a:t>
            </a:r>
          </a:p>
          <a:p>
            <a:pPr>
              <a:spcBef>
                <a:spcPts val="0"/>
              </a:spcBef>
              <a:spcAft>
                <a:spcPts val="1200"/>
              </a:spcAft>
            </a:pPr>
            <a:r>
              <a:rPr lang="en-US" sz="2200" dirty="0"/>
              <a:t>Manuscript in preparation for </a:t>
            </a:r>
            <a:r>
              <a:rPr lang="en-US" sz="2200" i="1" dirty="0"/>
              <a:t>Information Sciences</a:t>
            </a:r>
            <a:r>
              <a:rPr lang="en-US" sz="2200" dirty="0"/>
              <a:t> by </a:t>
            </a:r>
            <a:r>
              <a:rPr lang="en-US" sz="2200" b="1" dirty="0"/>
              <a:t>M. Ma, G. Korniss, and B.K. Szymanski </a:t>
            </a:r>
            <a:r>
              <a:rPr lang="en-US" sz="2200" dirty="0"/>
              <a:t>(</a:t>
            </a:r>
            <a:r>
              <a:rPr lang="en-US" sz="2200" b="1" dirty="0"/>
              <a:t>RPI</a:t>
            </a:r>
            <a:r>
              <a:rPr lang="en-US" sz="2200" dirty="0"/>
              <a:t>)</a:t>
            </a:r>
          </a:p>
        </p:txBody>
      </p:sp>
      <p:sp>
        <p:nvSpPr>
          <p:cNvPr id="4" name="Slide Number Placeholder 3">
            <a:extLst>
              <a:ext uri="{FF2B5EF4-FFF2-40B4-BE49-F238E27FC236}">
                <a16:creationId xmlns:a16="http://schemas.microsoft.com/office/drawing/2014/main" id="{5DE1D927-E4CA-BD4C-919B-9BC1DCC10E5D}"/>
              </a:ext>
            </a:extLst>
          </p:cNvPr>
          <p:cNvSpPr>
            <a:spLocks noGrp="1"/>
          </p:cNvSpPr>
          <p:nvPr>
            <p:ph type="sldNum" sz="quarter" idx="12"/>
          </p:nvPr>
        </p:nvSpPr>
        <p:spPr/>
        <p:txBody>
          <a:bodyPr/>
          <a:lstStyle/>
          <a:p>
            <a:fld id="{F3081D5E-FE68-4115-B6F4-4735CF4DEAE8}" type="slidenum">
              <a:rPr lang="ru-RU" smtClean="0"/>
              <a:pPr/>
              <a:t>38</a:t>
            </a:fld>
            <a:endParaRPr lang="ru-RU"/>
          </a:p>
        </p:txBody>
      </p:sp>
    </p:spTree>
    <p:extLst>
      <p:ext uri="{BB962C8B-B14F-4D97-AF65-F5344CB8AC3E}">
        <p14:creationId xmlns:p14="http://schemas.microsoft.com/office/powerpoint/2010/main" val="912748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220200" cy="762000"/>
          </a:xfrm>
        </p:spPr>
        <p:txBody>
          <a:bodyPr>
            <a:normAutofit/>
          </a:bodyPr>
          <a:lstStyle/>
          <a:p>
            <a:r>
              <a:rPr lang="en-US" sz="3600" b="1" dirty="0">
                <a:solidFill>
                  <a:srgbClr val="C00000"/>
                </a:solidFill>
              </a:rPr>
              <a:t>3. Modeling Evolutionary Dynamics of Groups</a:t>
            </a:r>
          </a:p>
        </p:txBody>
      </p:sp>
      <p:sp>
        <p:nvSpPr>
          <p:cNvPr id="3" name="Content Placeholder 2"/>
          <p:cNvSpPr>
            <a:spLocks noGrp="1"/>
          </p:cNvSpPr>
          <p:nvPr>
            <p:ph idx="1"/>
          </p:nvPr>
        </p:nvSpPr>
        <p:spPr>
          <a:xfrm>
            <a:off x="474643" y="1295400"/>
            <a:ext cx="8229600" cy="4800600"/>
          </a:xfrm>
        </p:spPr>
        <p:txBody>
          <a:bodyPr>
            <a:normAutofit fontScale="85000" lnSpcReduction="20000"/>
          </a:bodyPr>
          <a:lstStyle/>
          <a:p>
            <a:pPr marL="0" indent="0">
              <a:buNone/>
            </a:pPr>
            <a:r>
              <a:rPr lang="en-US" sz="3300" b="1" dirty="0">
                <a:solidFill>
                  <a:srgbClr val="800000"/>
                </a:solidFill>
              </a:rPr>
              <a:t>Overview:</a:t>
            </a:r>
          </a:p>
          <a:p>
            <a:pPr marL="0" indent="0">
              <a:buNone/>
            </a:pPr>
            <a:endParaRPr lang="en-US" sz="3300" b="1" dirty="0">
              <a:solidFill>
                <a:srgbClr val="800000"/>
              </a:solidFill>
            </a:endParaRPr>
          </a:p>
          <a:p>
            <a:pPr>
              <a:buFont typeface="Arial"/>
              <a:buChar char="•"/>
            </a:pPr>
            <a:r>
              <a:rPr lang="en-US" dirty="0"/>
              <a:t>We study </a:t>
            </a:r>
            <a:r>
              <a:rPr lang="en-US" b="1" dirty="0">
                <a:solidFill>
                  <a:srgbClr val="800000"/>
                </a:solidFill>
              </a:rPr>
              <a:t>stable groups </a:t>
            </a:r>
            <a:r>
              <a:rPr lang="en-US" dirty="0"/>
              <a:t>in a face-to-face interactions network based on Bluetooth proximity records.</a:t>
            </a:r>
          </a:p>
          <a:p>
            <a:pPr>
              <a:buFont typeface="Arial"/>
              <a:buChar char="•"/>
            </a:pPr>
            <a:r>
              <a:rPr lang="en-US" dirty="0"/>
              <a:t>We discuss a method of identifying </a:t>
            </a:r>
            <a:r>
              <a:rPr lang="en-US" b="1" dirty="0">
                <a:solidFill>
                  <a:srgbClr val="79463D"/>
                </a:solidFill>
              </a:rPr>
              <a:t>small, stable groups </a:t>
            </a:r>
            <a:r>
              <a:rPr lang="en-US" dirty="0"/>
              <a:t>which have </a:t>
            </a:r>
            <a:r>
              <a:rPr lang="en-US" b="1" dirty="0">
                <a:solidFill>
                  <a:srgbClr val="79463D"/>
                </a:solidFill>
              </a:rPr>
              <a:t>face-to-face meetings</a:t>
            </a:r>
            <a:r>
              <a:rPr lang="en-US" dirty="0"/>
              <a:t>.</a:t>
            </a:r>
          </a:p>
          <a:p>
            <a:pPr>
              <a:buFont typeface="Arial"/>
              <a:buChar char="•"/>
            </a:pPr>
            <a:r>
              <a:rPr lang="en-US" dirty="0"/>
              <a:t>We find if </a:t>
            </a:r>
            <a:r>
              <a:rPr lang="en-US" b="1" dirty="0">
                <a:solidFill>
                  <a:srgbClr val="79463D"/>
                </a:solidFill>
              </a:rPr>
              <a:t>node attributes </a:t>
            </a:r>
            <a:r>
              <a:rPr lang="en-US" dirty="0"/>
              <a:t>play a role in the formation of groups</a:t>
            </a:r>
          </a:p>
          <a:p>
            <a:pPr>
              <a:buFont typeface="Arial"/>
              <a:buChar char="•"/>
            </a:pPr>
            <a:r>
              <a:rPr lang="en-US" dirty="0"/>
              <a:t>We discuss a method which predicts changes of groups and opinions made by people</a:t>
            </a:r>
          </a:p>
          <a:p>
            <a:pPr>
              <a:buFont typeface="Arial"/>
              <a:buChar char="•"/>
            </a:pPr>
            <a:r>
              <a:rPr lang="en-US" dirty="0"/>
              <a:t>Do nodes with certain opinions and in certain environments have better social lives? </a:t>
            </a:r>
          </a:p>
        </p:txBody>
      </p:sp>
      <p:sp>
        <p:nvSpPr>
          <p:cNvPr id="4" name="Slide Number Placeholder 3">
            <a:extLst>
              <a:ext uri="{FF2B5EF4-FFF2-40B4-BE49-F238E27FC236}">
                <a16:creationId xmlns:a16="http://schemas.microsoft.com/office/drawing/2014/main" id="{44651C74-2887-A941-AB6B-1480884C5482}"/>
              </a:ext>
            </a:extLst>
          </p:cNvPr>
          <p:cNvSpPr>
            <a:spLocks noGrp="1"/>
          </p:cNvSpPr>
          <p:nvPr>
            <p:ph type="sldNum" sz="quarter" idx="12"/>
          </p:nvPr>
        </p:nvSpPr>
        <p:spPr/>
        <p:txBody>
          <a:bodyPr/>
          <a:lstStyle/>
          <a:p>
            <a:fld id="{F3081D5E-FE68-4115-B6F4-4735CF4DEAE8}" type="slidenum">
              <a:rPr lang="ru-RU" smtClean="0"/>
              <a:pPr/>
              <a:t>39</a:t>
            </a:fld>
            <a:endParaRPr lang="ru-RU"/>
          </a:p>
        </p:txBody>
      </p:sp>
    </p:spTree>
    <p:extLst>
      <p:ext uri="{BB962C8B-B14F-4D97-AF65-F5344CB8AC3E}">
        <p14:creationId xmlns:p14="http://schemas.microsoft.com/office/powerpoint/2010/main" val="364430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p:nvPr/>
        </p:nvSpPr>
        <p:spPr>
          <a:xfrm>
            <a:off x="189800" y="1213000"/>
            <a:ext cx="8825700" cy="261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Given a partition of network, modularity compares</a:t>
            </a:r>
            <a:endParaRPr sz="240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 sz="2400">
                <a:solidFill>
                  <a:schemeClr val="dk1"/>
                </a:solidFill>
                <a:latin typeface="Helvetica Neue"/>
                <a:ea typeface="Helvetica Neue"/>
                <a:cs typeface="Helvetica Neue"/>
                <a:sym typeface="Helvetica Neue"/>
              </a:rPr>
              <a:t>                                                vs. </a:t>
            </a: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166" name="Google Shape;166;p20"/>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20"/>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20"/>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20"/>
          <p:cNvSpPr txBox="1"/>
          <p:nvPr/>
        </p:nvSpPr>
        <p:spPr>
          <a:xfrm>
            <a:off x="1111351" y="228600"/>
            <a:ext cx="69084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mn-lt"/>
                <a:ea typeface="Helvetica Neue"/>
                <a:cs typeface="Helvetica Neue"/>
                <a:sym typeface="Helvetica Neue"/>
              </a:rPr>
              <a:t>Modularity of community structures</a:t>
            </a:r>
            <a:endParaRPr sz="2800" dirty="0">
              <a:solidFill>
                <a:srgbClr val="C00000"/>
              </a:solidFill>
              <a:latin typeface="+mn-lt"/>
              <a:ea typeface="Helvetica Neue"/>
              <a:cs typeface="Helvetica Neue"/>
              <a:sym typeface="Helvetica Neue"/>
            </a:endParaRPr>
          </a:p>
        </p:txBody>
      </p:sp>
      <p:sp>
        <p:nvSpPr>
          <p:cNvPr id="170" name="Google Shape;170;p20"/>
          <p:cNvSpPr txBox="1"/>
          <p:nvPr/>
        </p:nvSpPr>
        <p:spPr>
          <a:xfrm>
            <a:off x="283025" y="1880700"/>
            <a:ext cx="3956400" cy="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solidFill>
                  <a:schemeClr val="dk1"/>
                </a:solidFill>
                <a:latin typeface="Helvetica Neue"/>
                <a:ea typeface="Helvetica Neue"/>
                <a:cs typeface="Helvetica Neue"/>
                <a:sym typeface="Helvetica Neue"/>
              </a:rPr>
              <a:t>#edges within a community</a:t>
            </a:r>
            <a:endParaRPr dirty="0">
              <a:latin typeface="Calibri"/>
              <a:ea typeface="Calibri"/>
              <a:cs typeface="Calibri"/>
              <a:sym typeface="Calibri"/>
            </a:endParaRPr>
          </a:p>
        </p:txBody>
      </p:sp>
      <p:sp>
        <p:nvSpPr>
          <p:cNvPr id="171" name="Google Shape;171;p20"/>
          <p:cNvSpPr txBox="1"/>
          <p:nvPr/>
        </p:nvSpPr>
        <p:spPr>
          <a:xfrm>
            <a:off x="4808025" y="1880700"/>
            <a:ext cx="3711300" cy="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solidFill>
                  <a:schemeClr val="dk1"/>
                </a:solidFill>
                <a:latin typeface="Helvetica Neue"/>
                <a:ea typeface="Helvetica Neue"/>
                <a:cs typeface="Helvetica Neue"/>
                <a:sym typeface="Helvetica Neue"/>
              </a:rPr>
              <a:t>expected #edges within it</a:t>
            </a:r>
            <a:endParaRPr dirty="0">
              <a:latin typeface="Calibri"/>
              <a:ea typeface="Calibri"/>
              <a:cs typeface="Calibri"/>
              <a:sym typeface="Calibri"/>
            </a:endParaRPr>
          </a:p>
        </p:txBody>
      </p:sp>
      <p:pic>
        <p:nvPicPr>
          <p:cNvPr id="172" name="Google Shape;172;p20"/>
          <p:cNvPicPr preferRelativeResize="0"/>
          <p:nvPr/>
        </p:nvPicPr>
        <p:blipFill>
          <a:blip r:embed="rId3">
            <a:alphaModFix/>
          </a:blip>
          <a:stretch>
            <a:fillRect/>
          </a:stretch>
        </p:blipFill>
        <p:spPr>
          <a:xfrm>
            <a:off x="2327325" y="2674949"/>
            <a:ext cx="4438800" cy="1109700"/>
          </a:xfrm>
          <a:prstGeom prst="rect">
            <a:avLst/>
          </a:prstGeom>
          <a:noFill/>
          <a:ln>
            <a:noFill/>
          </a:ln>
        </p:spPr>
      </p:pic>
      <p:pic>
        <p:nvPicPr>
          <p:cNvPr id="173" name="Google Shape;173;p20"/>
          <p:cNvPicPr preferRelativeResize="0"/>
          <p:nvPr/>
        </p:nvPicPr>
        <p:blipFill>
          <a:blip r:embed="rId4">
            <a:alphaModFix/>
          </a:blip>
          <a:stretch>
            <a:fillRect/>
          </a:stretch>
        </p:blipFill>
        <p:spPr>
          <a:xfrm>
            <a:off x="1291074" y="4426900"/>
            <a:ext cx="6778576" cy="2616000"/>
          </a:xfrm>
          <a:prstGeom prst="rect">
            <a:avLst/>
          </a:prstGeom>
          <a:noFill/>
          <a:ln>
            <a:noFill/>
          </a:ln>
        </p:spPr>
      </p:pic>
      <p:sp>
        <p:nvSpPr>
          <p:cNvPr id="174" name="Google Shape;174;p20"/>
          <p:cNvSpPr txBox="1"/>
          <p:nvPr/>
        </p:nvSpPr>
        <p:spPr>
          <a:xfrm>
            <a:off x="1248056" y="3784650"/>
            <a:ext cx="7083000" cy="7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     : </a:t>
            </a:r>
            <a:r>
              <a:rPr lang="en" sz="1600">
                <a:solidFill>
                  <a:schemeClr val="dk1"/>
                </a:solidFill>
                <a:latin typeface="Helvetica Neue"/>
                <a:ea typeface="Helvetica Neue"/>
                <a:cs typeface="Helvetica Neue"/>
                <a:sym typeface="Helvetica Neue"/>
              </a:rPr>
              <a:t>#edges between nodes i and j in an unweighted undirected multigraph</a:t>
            </a:r>
            <a:endParaRPr sz="1600">
              <a:solidFill>
                <a:schemeClr val="dk1"/>
              </a:solidFill>
            </a:endParaRPr>
          </a:p>
          <a:p>
            <a:pPr marL="0" lvl="0" indent="0" algn="l" rtl="0">
              <a:spcBef>
                <a:spcPts val="0"/>
              </a:spcBef>
              <a:spcAft>
                <a:spcPts val="0"/>
              </a:spcAft>
              <a:buNone/>
            </a:pPr>
            <a:r>
              <a:rPr lang="en" sz="1600">
                <a:solidFill>
                  <a:schemeClr val="dk1"/>
                </a:solidFill>
              </a:rPr>
              <a:t>     : </a:t>
            </a:r>
            <a:r>
              <a:rPr lang="en" sz="1600">
                <a:solidFill>
                  <a:schemeClr val="dk1"/>
                </a:solidFill>
                <a:latin typeface="Helvetica Neue"/>
                <a:ea typeface="Helvetica Neue"/>
                <a:cs typeface="Helvetica Neue"/>
                <a:sym typeface="Helvetica Neue"/>
              </a:rPr>
              <a:t>degree of nodes i                    : total #edges</a:t>
            </a:r>
            <a:endParaRPr sz="1800">
              <a:latin typeface="Helvetica Neue"/>
              <a:ea typeface="Helvetica Neue"/>
              <a:cs typeface="Helvetica Neue"/>
              <a:sym typeface="Helvetica Neue"/>
            </a:endParaRPr>
          </a:p>
        </p:txBody>
      </p:sp>
      <p:pic>
        <p:nvPicPr>
          <p:cNvPr id="175" name="Google Shape;175;p20"/>
          <p:cNvPicPr preferRelativeResize="0"/>
          <p:nvPr/>
        </p:nvPicPr>
        <p:blipFill>
          <a:blip r:embed="rId5">
            <a:alphaModFix/>
          </a:blip>
          <a:stretch>
            <a:fillRect/>
          </a:stretch>
        </p:blipFill>
        <p:spPr>
          <a:xfrm>
            <a:off x="1297781" y="4036128"/>
            <a:ext cx="266932" cy="449500"/>
          </a:xfrm>
          <a:prstGeom prst="rect">
            <a:avLst/>
          </a:prstGeom>
          <a:noFill/>
          <a:ln>
            <a:noFill/>
          </a:ln>
        </p:spPr>
      </p:pic>
      <p:pic>
        <p:nvPicPr>
          <p:cNvPr id="176" name="Google Shape;176;p20"/>
          <p:cNvPicPr preferRelativeResize="0"/>
          <p:nvPr/>
        </p:nvPicPr>
        <p:blipFill>
          <a:blip r:embed="rId6">
            <a:alphaModFix/>
          </a:blip>
          <a:stretch>
            <a:fillRect/>
          </a:stretch>
        </p:blipFill>
        <p:spPr>
          <a:xfrm>
            <a:off x="1211575" y="3829008"/>
            <a:ext cx="353138" cy="311092"/>
          </a:xfrm>
          <a:prstGeom prst="rect">
            <a:avLst/>
          </a:prstGeom>
          <a:noFill/>
          <a:ln>
            <a:noFill/>
          </a:ln>
        </p:spPr>
      </p:pic>
      <p:sp>
        <p:nvSpPr>
          <p:cNvPr id="177" name="Google Shape;177;p20"/>
          <p:cNvSpPr txBox="1"/>
          <p:nvPr/>
        </p:nvSpPr>
        <p:spPr>
          <a:xfrm>
            <a:off x="1564725" y="6217275"/>
            <a:ext cx="6585900" cy="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i="1">
                <a:solidFill>
                  <a:srgbClr val="FF0000"/>
                </a:solidFill>
                <a:latin typeface="Helvetica Neue"/>
                <a:ea typeface="Helvetica Neue"/>
                <a:cs typeface="Helvetica Neue"/>
                <a:sym typeface="Helvetica Neue"/>
              </a:rPr>
              <a:t>  Null</a:t>
            </a:r>
            <a:r>
              <a:rPr lang="en" sz="1800">
                <a:solidFill>
                  <a:schemeClr val="dk1"/>
                </a:solidFill>
                <a:latin typeface="Helvetica Neue"/>
                <a:ea typeface="Helvetica Neue"/>
                <a:cs typeface="Helvetica Neue"/>
                <a:sym typeface="Helvetica Neue"/>
              </a:rPr>
              <a:t> model: randomize edges, preserving the nodes’ degrees</a:t>
            </a:r>
            <a:endParaRPr sz="18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latin typeface="Calibri"/>
              <a:ea typeface="Calibri"/>
              <a:cs typeface="Calibri"/>
              <a:sym typeface="Calibri"/>
            </a:endParaRPr>
          </a:p>
        </p:txBody>
      </p:sp>
      <p:pic>
        <p:nvPicPr>
          <p:cNvPr id="178" name="Google Shape;178;p20"/>
          <p:cNvPicPr preferRelativeResize="0"/>
          <p:nvPr/>
        </p:nvPicPr>
        <p:blipFill>
          <a:blip r:embed="rId7">
            <a:alphaModFix/>
          </a:blip>
          <a:stretch>
            <a:fillRect/>
          </a:stretch>
        </p:blipFill>
        <p:spPr>
          <a:xfrm>
            <a:off x="3850300" y="4105326"/>
            <a:ext cx="569350" cy="311100"/>
          </a:xfrm>
          <a:prstGeom prst="rect">
            <a:avLst/>
          </a:prstGeom>
          <a:noFill/>
          <a:ln>
            <a:noFill/>
          </a:ln>
        </p:spPr>
      </p:pic>
      <p:sp>
        <p:nvSpPr>
          <p:cNvPr id="179" name="Google Shape;179;p20"/>
          <p:cNvSpPr/>
          <p:nvPr/>
        </p:nvSpPr>
        <p:spPr>
          <a:xfrm>
            <a:off x="4153750" y="4231263"/>
            <a:ext cx="267000" cy="179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txBox="1"/>
          <p:nvPr/>
        </p:nvSpPr>
        <p:spPr>
          <a:xfrm>
            <a:off x="1297743" y="4756153"/>
            <a:ext cx="267000" cy="4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i</a:t>
            </a:r>
            <a:endParaRPr>
              <a:latin typeface="Calibri"/>
              <a:ea typeface="Calibri"/>
              <a:cs typeface="Calibri"/>
              <a:sym typeface="Calibri"/>
            </a:endParaRPr>
          </a:p>
        </p:txBody>
      </p:sp>
      <p:sp>
        <p:nvSpPr>
          <p:cNvPr id="181" name="Google Shape;181;p20"/>
          <p:cNvSpPr txBox="1"/>
          <p:nvPr/>
        </p:nvSpPr>
        <p:spPr>
          <a:xfrm>
            <a:off x="2421950" y="4578025"/>
            <a:ext cx="212700" cy="31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j</a:t>
            </a:r>
            <a:endParaRPr>
              <a:latin typeface="Calibri"/>
              <a:ea typeface="Calibri"/>
              <a:cs typeface="Calibri"/>
              <a:sym typeface="Calibri"/>
            </a:endParaRPr>
          </a:p>
        </p:txBody>
      </p:sp>
      <p:sp>
        <p:nvSpPr>
          <p:cNvPr id="182" name="Google Shape;182;p20"/>
          <p:cNvSpPr txBox="1"/>
          <p:nvPr/>
        </p:nvSpPr>
        <p:spPr>
          <a:xfrm>
            <a:off x="5061693" y="4756153"/>
            <a:ext cx="267000" cy="4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i</a:t>
            </a:r>
            <a:endParaRPr>
              <a:latin typeface="Calibri"/>
              <a:ea typeface="Calibri"/>
              <a:cs typeface="Calibri"/>
              <a:sym typeface="Calibri"/>
            </a:endParaRPr>
          </a:p>
        </p:txBody>
      </p:sp>
      <p:sp>
        <p:nvSpPr>
          <p:cNvPr id="183" name="Google Shape;183;p20"/>
          <p:cNvSpPr txBox="1"/>
          <p:nvPr/>
        </p:nvSpPr>
        <p:spPr>
          <a:xfrm>
            <a:off x="6185900" y="4578025"/>
            <a:ext cx="212700" cy="31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j</a:t>
            </a:r>
            <a:endParaRPr>
              <a:latin typeface="Calibri"/>
              <a:ea typeface="Calibri"/>
              <a:cs typeface="Calibri"/>
              <a:sym typeface="Calibri"/>
            </a:endParaRPr>
          </a:p>
        </p:txBody>
      </p:sp>
      <p:sp>
        <p:nvSpPr>
          <p:cNvPr id="184" name="Google Shape;184;p20"/>
          <p:cNvSpPr/>
          <p:nvPr/>
        </p:nvSpPr>
        <p:spPr>
          <a:xfrm rot="2700000">
            <a:off x="5987964" y="4959924"/>
            <a:ext cx="212556" cy="126431"/>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000"/>
                                        <p:tgtEl>
                                          <p:spTgt spid="175"/>
                                        </p:tgtEl>
                                      </p:cBhvr>
                                    </p:animEffect>
                                  </p:childTnLst>
                                </p:cTn>
                              </p:par>
                              <p:par>
                                <p:cTn id="11" presetID="10"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1000"/>
                                        <p:tgtEl>
                                          <p:spTgt spid="176"/>
                                        </p:tgtEl>
                                      </p:cBhvr>
                                    </p:animEffect>
                                  </p:childTnLst>
                                </p:cTn>
                              </p:par>
                              <p:par>
                                <p:cTn id="14" presetID="10" presetClass="entr" presetSubtype="0" fill="hold" nodeType="withEffect">
                                  <p:stCondLst>
                                    <p:cond delay="0"/>
                                  </p:stCondLst>
                                  <p:childTnLst>
                                    <p:set>
                                      <p:cBhvr>
                                        <p:cTn id="15" dur="1" fill="hold">
                                          <p:stCondLst>
                                            <p:cond delay="0"/>
                                          </p:stCondLst>
                                        </p:cTn>
                                        <p:tgtEl>
                                          <p:spTgt spid="178"/>
                                        </p:tgtEl>
                                        <p:attrNameLst>
                                          <p:attrName>style.visibility</p:attrName>
                                        </p:attrNameLst>
                                      </p:cBhvr>
                                      <p:to>
                                        <p:strVal val="visible"/>
                                      </p:to>
                                    </p:set>
                                    <p:animEffect transition="in" filter="fade">
                                      <p:cBhvr>
                                        <p:cTn id="16" dur="1000"/>
                                        <p:tgtEl>
                                          <p:spTgt spid="178"/>
                                        </p:tgtEl>
                                      </p:cBhvr>
                                    </p:animEffect>
                                  </p:childTnLst>
                                </p:cTn>
                              </p:par>
                              <p:par>
                                <p:cTn id="17" presetID="10" presetClass="entr" presetSubtype="0" fill="hold" nodeType="withEffect">
                                  <p:stCondLst>
                                    <p:cond delay="0"/>
                                  </p:stCondLst>
                                  <p:childTnLst>
                                    <p:set>
                                      <p:cBhvr>
                                        <p:cTn id="18" dur="1" fill="hold">
                                          <p:stCondLst>
                                            <p:cond delay="0"/>
                                          </p:stCondLst>
                                        </p:cTn>
                                        <p:tgtEl>
                                          <p:spTgt spid="174"/>
                                        </p:tgtEl>
                                        <p:attrNameLst>
                                          <p:attrName>style.visibility</p:attrName>
                                        </p:attrNameLst>
                                      </p:cBhvr>
                                      <p:to>
                                        <p:strVal val="visible"/>
                                      </p:to>
                                    </p:set>
                                    <p:animEffect transition="in" filter="fade">
                                      <p:cBhvr>
                                        <p:cTn id="19" dur="1000"/>
                                        <p:tgtEl>
                                          <p:spTgt spid="17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3"/>
                                        </p:tgtEl>
                                        <p:attrNameLst>
                                          <p:attrName>style.visibility</p:attrName>
                                        </p:attrNameLst>
                                      </p:cBhvr>
                                      <p:to>
                                        <p:strVal val="visible"/>
                                      </p:to>
                                    </p:set>
                                    <p:animEffect transition="in" filter="fade">
                                      <p:cBhvr>
                                        <p:cTn id="24" dur="1000"/>
                                        <p:tgtEl>
                                          <p:spTgt spid="173"/>
                                        </p:tgtEl>
                                      </p:cBhvr>
                                    </p:animEffect>
                                  </p:childTnLst>
                                </p:cTn>
                              </p:par>
                              <p:par>
                                <p:cTn id="25" presetID="10" presetClass="entr" presetSubtype="0" fill="hold" nodeType="with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fade">
                                      <p:cBhvr>
                                        <p:cTn id="27" dur="1000"/>
                                        <p:tgtEl>
                                          <p:spTgt spid="177"/>
                                        </p:tgtEl>
                                      </p:cBhvr>
                                    </p:animEffect>
                                  </p:childTnLst>
                                </p:cTn>
                              </p:par>
                              <p:par>
                                <p:cTn id="28" presetID="10" presetClass="entr" presetSubtype="0" fill="hold" nodeType="withEffect">
                                  <p:stCondLst>
                                    <p:cond delay="0"/>
                                  </p:stCondLst>
                                  <p:childTnLst>
                                    <p:set>
                                      <p:cBhvr>
                                        <p:cTn id="29" dur="1" fill="hold">
                                          <p:stCondLst>
                                            <p:cond delay="0"/>
                                          </p:stCondLst>
                                        </p:cTn>
                                        <p:tgtEl>
                                          <p:spTgt spid="180"/>
                                        </p:tgtEl>
                                        <p:attrNameLst>
                                          <p:attrName>style.visibility</p:attrName>
                                        </p:attrNameLst>
                                      </p:cBhvr>
                                      <p:to>
                                        <p:strVal val="visible"/>
                                      </p:to>
                                    </p:set>
                                    <p:animEffect transition="in" filter="fade">
                                      <p:cBhvr>
                                        <p:cTn id="30" dur="1000"/>
                                        <p:tgtEl>
                                          <p:spTgt spid="180"/>
                                        </p:tgtEl>
                                      </p:cBhvr>
                                    </p:animEffect>
                                  </p:childTnLst>
                                </p:cTn>
                              </p:par>
                              <p:par>
                                <p:cTn id="31" presetID="10" presetClass="entr" presetSubtype="0" fill="hold" nodeType="withEffect">
                                  <p:stCondLst>
                                    <p:cond delay="0"/>
                                  </p:stCondLst>
                                  <p:childTnLst>
                                    <p:set>
                                      <p:cBhvr>
                                        <p:cTn id="32" dur="1" fill="hold">
                                          <p:stCondLst>
                                            <p:cond delay="0"/>
                                          </p:stCondLst>
                                        </p:cTn>
                                        <p:tgtEl>
                                          <p:spTgt spid="181"/>
                                        </p:tgtEl>
                                        <p:attrNameLst>
                                          <p:attrName>style.visibility</p:attrName>
                                        </p:attrNameLst>
                                      </p:cBhvr>
                                      <p:to>
                                        <p:strVal val="visible"/>
                                      </p:to>
                                    </p:set>
                                    <p:animEffect transition="in" filter="fade">
                                      <p:cBhvr>
                                        <p:cTn id="33" dur="1000"/>
                                        <p:tgtEl>
                                          <p:spTgt spid="181"/>
                                        </p:tgtEl>
                                      </p:cBhvr>
                                    </p:animEffect>
                                  </p:childTnLst>
                                </p:cTn>
                              </p:par>
                              <p:par>
                                <p:cTn id="34" presetID="10" presetClass="entr" presetSubtype="0" fill="hold" nodeType="withEffect">
                                  <p:stCondLst>
                                    <p:cond delay="0"/>
                                  </p:stCondLst>
                                  <p:childTnLst>
                                    <p:set>
                                      <p:cBhvr>
                                        <p:cTn id="35" dur="1" fill="hold">
                                          <p:stCondLst>
                                            <p:cond delay="0"/>
                                          </p:stCondLst>
                                        </p:cTn>
                                        <p:tgtEl>
                                          <p:spTgt spid="182"/>
                                        </p:tgtEl>
                                        <p:attrNameLst>
                                          <p:attrName>style.visibility</p:attrName>
                                        </p:attrNameLst>
                                      </p:cBhvr>
                                      <p:to>
                                        <p:strVal val="visible"/>
                                      </p:to>
                                    </p:set>
                                    <p:animEffect transition="in" filter="fade">
                                      <p:cBhvr>
                                        <p:cTn id="36" dur="1000"/>
                                        <p:tgtEl>
                                          <p:spTgt spid="182"/>
                                        </p:tgtEl>
                                      </p:cBhvr>
                                    </p:animEffect>
                                  </p:childTnLst>
                                </p:cTn>
                              </p:par>
                              <p:par>
                                <p:cTn id="37" presetID="10" presetClass="entr" presetSubtype="0" fill="hold" nodeType="withEffect">
                                  <p:stCondLst>
                                    <p:cond delay="0"/>
                                  </p:stCondLst>
                                  <p:childTnLst>
                                    <p:set>
                                      <p:cBhvr>
                                        <p:cTn id="38" dur="1" fill="hold">
                                          <p:stCondLst>
                                            <p:cond delay="0"/>
                                          </p:stCondLst>
                                        </p:cTn>
                                        <p:tgtEl>
                                          <p:spTgt spid="183"/>
                                        </p:tgtEl>
                                        <p:attrNameLst>
                                          <p:attrName>style.visibility</p:attrName>
                                        </p:attrNameLst>
                                      </p:cBhvr>
                                      <p:to>
                                        <p:strVal val="visible"/>
                                      </p:to>
                                    </p:set>
                                    <p:animEffect transition="in" filter="fade">
                                      <p:cBhvr>
                                        <p:cTn id="39"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solidFill>
                  <a:srgbClr val="C00000"/>
                </a:solidFill>
                <a:latin typeface="+mn-lt"/>
              </a:rPr>
              <a:t>What kind of groups do we discover?</a:t>
            </a:r>
          </a:p>
        </p:txBody>
      </p:sp>
      <p:sp>
        <p:nvSpPr>
          <p:cNvPr id="3" name="Content Placeholder 2"/>
          <p:cNvSpPr>
            <a:spLocks noGrp="1"/>
          </p:cNvSpPr>
          <p:nvPr>
            <p:ph idx="1"/>
          </p:nvPr>
        </p:nvSpPr>
        <p:spPr>
          <a:xfrm>
            <a:off x="457200" y="1219200"/>
            <a:ext cx="8229600" cy="4526100"/>
          </a:xfrm>
        </p:spPr>
        <p:txBody>
          <a:bodyPr/>
          <a:lstStyle/>
          <a:p>
            <a:r>
              <a:rPr lang="en-US" sz="2800" dirty="0"/>
              <a:t>We discover groups with the following properties:</a:t>
            </a:r>
          </a:p>
          <a:p>
            <a:pPr lvl="1"/>
            <a:r>
              <a:rPr lang="en-US" sz="2400" b="1" dirty="0">
                <a:solidFill>
                  <a:srgbClr val="79463D"/>
                </a:solidFill>
              </a:rPr>
              <a:t>Stable over time</a:t>
            </a:r>
            <a:r>
              <a:rPr lang="en-US" sz="2400" dirty="0"/>
              <a:t>, a semester for example</a:t>
            </a:r>
          </a:p>
          <a:p>
            <a:pPr lvl="1"/>
            <a:r>
              <a:rPr lang="en-US" sz="2400" dirty="0"/>
              <a:t>Repeated, face-to-face interactions</a:t>
            </a:r>
          </a:p>
          <a:p>
            <a:pPr lvl="1"/>
            <a:endParaRPr lang="en-US" sz="2400" dirty="0"/>
          </a:p>
          <a:p>
            <a:r>
              <a:rPr lang="en-US" sz="2800" dirty="0"/>
              <a:t>How is this different from community detection:</a:t>
            </a:r>
          </a:p>
          <a:p>
            <a:pPr lvl="1"/>
            <a:r>
              <a:rPr lang="en-US" sz="2400" dirty="0"/>
              <a:t>Based on </a:t>
            </a:r>
            <a:r>
              <a:rPr lang="en-US" sz="2400" b="1" dirty="0">
                <a:solidFill>
                  <a:srgbClr val="79463D"/>
                </a:solidFill>
              </a:rPr>
              <a:t>non-aggregated F2F interactions</a:t>
            </a:r>
          </a:p>
          <a:p>
            <a:pPr lvl="1"/>
            <a:r>
              <a:rPr lang="en-US" sz="2400" dirty="0"/>
              <a:t>Bluetooth interactions network </a:t>
            </a:r>
            <a:r>
              <a:rPr lang="en-US" sz="2400" dirty="0">
                <a:solidFill>
                  <a:srgbClr val="79463D"/>
                </a:solidFill>
              </a:rPr>
              <a:t>is very dense </a:t>
            </a:r>
            <a:r>
              <a:rPr lang="en-US" sz="2400" dirty="0"/>
              <a:t>with several overlapping communities</a:t>
            </a:r>
          </a:p>
          <a:p>
            <a:pPr lvl="1"/>
            <a:r>
              <a:rPr lang="en-US" sz="2400" dirty="0"/>
              <a:t>Discover groups directly from interactions.</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15839321-A453-524B-B570-52407C84D90C}"/>
              </a:ext>
            </a:extLst>
          </p:cNvPr>
          <p:cNvSpPr>
            <a:spLocks noGrp="1"/>
          </p:cNvSpPr>
          <p:nvPr>
            <p:ph type="sldNum" sz="quarter" idx="12"/>
          </p:nvPr>
        </p:nvSpPr>
        <p:spPr/>
        <p:txBody>
          <a:bodyPr/>
          <a:lstStyle/>
          <a:p>
            <a:fld id="{F3081D5E-FE68-4115-B6F4-4735CF4DEAE8}" type="slidenum">
              <a:rPr lang="ru-RU" smtClean="0"/>
              <a:pPr/>
              <a:t>40</a:t>
            </a:fld>
            <a:endParaRPr lang="ru-RU"/>
          </a:p>
        </p:txBody>
      </p:sp>
    </p:spTree>
    <p:extLst>
      <p:ext uri="{BB962C8B-B14F-4D97-AF65-F5344CB8AC3E}">
        <p14:creationId xmlns:p14="http://schemas.microsoft.com/office/powerpoint/2010/main" val="1164360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a:solidFill>
                  <a:srgbClr val="C00000"/>
                </a:solidFill>
                <a:latin typeface="+mn-lt"/>
              </a:rPr>
              <a:t>How are groups discovered? </a:t>
            </a:r>
            <a:endParaRPr lang="en-US" sz="2800" dirty="0">
              <a:solidFill>
                <a:srgbClr val="C00000"/>
              </a:solidFill>
              <a:latin typeface="+mn-lt"/>
            </a:endParaRPr>
          </a:p>
        </p:txBody>
      </p:sp>
      <p:sp>
        <p:nvSpPr>
          <p:cNvPr id="3" name="Content Placeholder 2"/>
          <p:cNvSpPr>
            <a:spLocks noGrp="1"/>
          </p:cNvSpPr>
          <p:nvPr>
            <p:ph idx="1"/>
          </p:nvPr>
        </p:nvSpPr>
        <p:spPr>
          <a:xfrm>
            <a:off x="457200" y="1066800"/>
            <a:ext cx="8229600" cy="4526100"/>
          </a:xfrm>
        </p:spPr>
        <p:txBody>
          <a:bodyPr>
            <a:normAutofit fontScale="92500" lnSpcReduction="20000"/>
          </a:bodyPr>
          <a:lstStyle/>
          <a:p>
            <a:r>
              <a:rPr lang="en-US"/>
              <a:t>Groups discovered for every semester</a:t>
            </a:r>
          </a:p>
          <a:p>
            <a:pPr lvl="1"/>
            <a:r>
              <a:rPr lang="en-US"/>
              <a:t>Get </a:t>
            </a:r>
            <a:r>
              <a:rPr lang="en-US" b="1">
                <a:solidFill>
                  <a:srgbClr val="79463D"/>
                </a:solidFill>
              </a:rPr>
              <a:t>multiple snapshots </a:t>
            </a:r>
            <a:r>
              <a:rPr lang="en-US"/>
              <a:t>of network over time, of </a:t>
            </a:r>
            <a:r>
              <a:rPr lang="en-US" b="1">
                <a:solidFill>
                  <a:srgbClr val="79463D"/>
                </a:solidFill>
              </a:rPr>
              <a:t>10 minutes</a:t>
            </a:r>
          </a:p>
          <a:p>
            <a:pPr lvl="1"/>
            <a:r>
              <a:rPr lang="en-US"/>
              <a:t>Identify </a:t>
            </a:r>
            <a:r>
              <a:rPr lang="en-US" b="1">
                <a:solidFill>
                  <a:srgbClr val="79463D"/>
                </a:solidFill>
              </a:rPr>
              <a:t>connected components </a:t>
            </a:r>
            <a:r>
              <a:rPr lang="en-US"/>
              <a:t>in each snapshot. This is a potential group.</a:t>
            </a:r>
          </a:p>
          <a:p>
            <a:pPr lvl="1"/>
            <a:r>
              <a:rPr lang="en-US"/>
              <a:t>However,</a:t>
            </a:r>
          </a:p>
          <a:p>
            <a:pPr lvl="2"/>
            <a:r>
              <a:rPr lang="en-US"/>
              <a:t>Members might be missing on certain meetings</a:t>
            </a:r>
          </a:p>
          <a:p>
            <a:pPr lvl="2"/>
            <a:r>
              <a:rPr lang="en-US"/>
              <a:t>Visiting members might be present on certain meetings</a:t>
            </a:r>
          </a:p>
          <a:p>
            <a:pPr lvl="2"/>
            <a:r>
              <a:rPr lang="en-US"/>
              <a:t>Group might evolve a little during the course of time</a:t>
            </a:r>
          </a:p>
          <a:p>
            <a:pPr lvl="1"/>
            <a:r>
              <a:rPr lang="en-US" b="1">
                <a:solidFill>
                  <a:srgbClr val="79463D"/>
                </a:solidFill>
              </a:rPr>
              <a:t>Merge these components </a:t>
            </a:r>
            <a:r>
              <a:rPr lang="en-US"/>
              <a:t>across time using certain rules.</a:t>
            </a:r>
          </a:p>
          <a:p>
            <a:pPr lvl="1"/>
            <a:endParaRPr lang="en-US"/>
          </a:p>
          <a:p>
            <a:pPr lvl="1"/>
            <a:endParaRPr lang="en-US"/>
          </a:p>
          <a:p>
            <a:pPr lvl="2"/>
            <a:endParaRPr lang="en-US"/>
          </a:p>
          <a:p>
            <a:pPr lvl="2"/>
            <a:endParaRPr lang="en-US"/>
          </a:p>
          <a:p>
            <a:endParaRPr lang="en-US" dirty="0"/>
          </a:p>
        </p:txBody>
      </p:sp>
      <p:pic>
        <p:nvPicPr>
          <p:cNvPr id="4" name="Picture 3"/>
          <p:cNvPicPr>
            <a:picLocks noChangeAspect="1"/>
          </p:cNvPicPr>
          <p:nvPr/>
        </p:nvPicPr>
        <p:blipFill>
          <a:blip r:embed="rId2"/>
          <a:stretch>
            <a:fillRect/>
          </a:stretch>
        </p:blipFill>
        <p:spPr>
          <a:xfrm>
            <a:off x="16385381" y="16091694"/>
            <a:ext cx="9220200" cy="3631845"/>
          </a:xfrm>
          <a:prstGeom prst="rect">
            <a:avLst/>
          </a:prstGeom>
        </p:spPr>
      </p:pic>
      <p:pic>
        <p:nvPicPr>
          <p:cNvPr id="5" name="Picture 4"/>
          <p:cNvPicPr>
            <a:picLocks noChangeAspect="1"/>
          </p:cNvPicPr>
          <p:nvPr/>
        </p:nvPicPr>
        <p:blipFill>
          <a:blip r:embed="rId2"/>
          <a:stretch>
            <a:fillRect/>
          </a:stretch>
        </p:blipFill>
        <p:spPr>
          <a:xfrm>
            <a:off x="16537781" y="16244094"/>
            <a:ext cx="9220200" cy="3631845"/>
          </a:xfrm>
          <a:prstGeom prst="rect">
            <a:avLst/>
          </a:prstGeom>
        </p:spPr>
      </p:pic>
      <p:pic>
        <p:nvPicPr>
          <p:cNvPr id="6" name="Content Placeholder 3"/>
          <p:cNvPicPr>
            <a:picLocks noChangeAspect="1"/>
          </p:cNvPicPr>
          <p:nvPr/>
        </p:nvPicPr>
        <p:blipFill>
          <a:blip r:embed="rId2"/>
          <a:srcRect t="-29922" b="-29922"/>
          <a:stretch>
            <a:fillRect/>
          </a:stretch>
        </p:blipFill>
        <p:spPr>
          <a:xfrm>
            <a:off x="3124200" y="4557889"/>
            <a:ext cx="3048000" cy="1919111"/>
          </a:xfrm>
          <a:prstGeom prst="rect">
            <a:avLst/>
          </a:prstGeom>
        </p:spPr>
      </p:pic>
      <p:sp>
        <p:nvSpPr>
          <p:cNvPr id="7" name="TextBox 6"/>
          <p:cNvSpPr txBox="1"/>
          <p:nvPr/>
        </p:nvSpPr>
        <p:spPr>
          <a:xfrm>
            <a:off x="1828800" y="6292334"/>
            <a:ext cx="5791200" cy="800219"/>
          </a:xfrm>
          <a:prstGeom prst="rect">
            <a:avLst/>
          </a:prstGeom>
          <a:noFill/>
        </p:spPr>
        <p:txBody>
          <a:bodyPr wrap="square" rtlCol="0">
            <a:spAutoFit/>
          </a:bodyPr>
          <a:lstStyle/>
          <a:p>
            <a:pPr algn="ctr"/>
            <a:r>
              <a:rPr lang="en-US" sz="1200" dirty="0"/>
              <a:t>Image credit: </a:t>
            </a:r>
            <a:r>
              <a:rPr lang="en-US" sz="1200" dirty="0" err="1">
                <a:latin typeface="Arial" pitchFamily="34" charset="0"/>
                <a:cs typeface="Arial" pitchFamily="34" charset="0"/>
              </a:rPr>
              <a:t>Sekara</a:t>
            </a:r>
            <a:r>
              <a:rPr lang="en-US" sz="1200" dirty="0">
                <a:latin typeface="Arial" pitchFamily="34" charset="0"/>
                <a:cs typeface="Arial" pitchFamily="34" charset="0"/>
              </a:rPr>
              <a:t>, V., </a:t>
            </a:r>
            <a:r>
              <a:rPr lang="en-US" sz="1200" dirty="0" err="1">
                <a:latin typeface="Arial" pitchFamily="34" charset="0"/>
                <a:cs typeface="Arial" pitchFamily="34" charset="0"/>
              </a:rPr>
              <a:t>Stopczynskia</a:t>
            </a:r>
            <a:r>
              <a:rPr lang="en-US" sz="1200" dirty="0">
                <a:latin typeface="Arial" pitchFamily="34" charset="0"/>
                <a:cs typeface="Arial" pitchFamily="34" charset="0"/>
              </a:rPr>
              <a:t>, A., Lehmann, A.: Fundamental structures of dynamic social networks, Proceedings of the National Academy of Sciences, USA 113 (36), (2016)</a:t>
            </a:r>
          </a:p>
          <a:p>
            <a:r>
              <a:rPr lang="en-US" sz="1000" dirty="0"/>
              <a:t>  </a:t>
            </a:r>
          </a:p>
        </p:txBody>
      </p:sp>
      <p:sp>
        <p:nvSpPr>
          <p:cNvPr id="8" name="Slide Number Placeholder 7">
            <a:extLst>
              <a:ext uri="{FF2B5EF4-FFF2-40B4-BE49-F238E27FC236}">
                <a16:creationId xmlns:a16="http://schemas.microsoft.com/office/drawing/2014/main" id="{4CEB06B2-5B69-CC49-B075-A9E9811342EE}"/>
              </a:ext>
            </a:extLst>
          </p:cNvPr>
          <p:cNvSpPr>
            <a:spLocks noGrp="1"/>
          </p:cNvSpPr>
          <p:nvPr>
            <p:ph type="sldNum" sz="quarter" idx="12"/>
          </p:nvPr>
        </p:nvSpPr>
        <p:spPr/>
        <p:txBody>
          <a:bodyPr/>
          <a:lstStyle/>
          <a:p>
            <a:fld id="{F3081D5E-FE68-4115-B6F4-4735CF4DEAE8}" type="slidenum">
              <a:rPr lang="ru-RU" smtClean="0"/>
              <a:pPr/>
              <a:t>41</a:t>
            </a:fld>
            <a:endParaRPr lang="ru-RU"/>
          </a:p>
        </p:txBody>
      </p:sp>
    </p:spTree>
    <p:extLst>
      <p:ext uri="{BB962C8B-B14F-4D97-AF65-F5344CB8AC3E}">
        <p14:creationId xmlns:p14="http://schemas.microsoft.com/office/powerpoint/2010/main" val="500588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solidFill>
                  <a:srgbClr val="C00000"/>
                </a:solidFill>
                <a:latin typeface="+mn-lt"/>
              </a:rPr>
              <a:t>Creation of groups</a:t>
            </a:r>
          </a:p>
        </p:txBody>
      </p:sp>
      <p:sp>
        <p:nvSpPr>
          <p:cNvPr id="3" name="Content Placeholder 2"/>
          <p:cNvSpPr>
            <a:spLocks noGrp="1"/>
          </p:cNvSpPr>
          <p:nvPr>
            <p:ph idx="1"/>
          </p:nvPr>
        </p:nvSpPr>
        <p:spPr>
          <a:xfrm>
            <a:off x="0" y="914400"/>
            <a:ext cx="9067800" cy="5181600"/>
          </a:xfrm>
        </p:spPr>
        <p:txBody>
          <a:bodyPr/>
          <a:lstStyle/>
          <a:p>
            <a:pPr marL="25400" indent="0">
              <a:buNone/>
            </a:pPr>
            <a:r>
              <a:rPr lang="en-US" sz="2400" dirty="0"/>
              <a:t>Hierarchical clustering based method</a:t>
            </a:r>
          </a:p>
          <a:p>
            <a:pPr>
              <a:buFont typeface="Wingdings" panose="05000000000000000000" pitchFamily="2" charset="2"/>
              <a:buChar char="§"/>
            </a:pPr>
            <a:r>
              <a:rPr lang="en-US" sz="2400" dirty="0"/>
              <a:t>Input: Connected components, with number of meetings</a:t>
            </a:r>
          </a:p>
          <a:p>
            <a:pPr>
              <a:buFont typeface="Wingdings" panose="05000000000000000000" pitchFamily="2" charset="2"/>
              <a:buChar char="§"/>
            </a:pPr>
            <a:r>
              <a:rPr lang="en-US" sz="2400" dirty="0"/>
              <a:t>Output: Groups</a:t>
            </a:r>
          </a:p>
          <a:p>
            <a:pPr>
              <a:buFont typeface="Wingdings" panose="05000000000000000000" pitchFamily="2" charset="2"/>
              <a:buChar char="§"/>
            </a:pPr>
            <a:r>
              <a:rPr lang="en-US" sz="2400" dirty="0"/>
              <a:t>Parameters: intersection threshold </a:t>
            </a:r>
            <a:r>
              <a:rPr lang="en-US" sz="2400" dirty="0" err="1"/>
              <a:t>T</a:t>
            </a:r>
            <a:r>
              <a:rPr lang="en-US" sz="2400" baseline="-25000" dirty="0" err="1"/>
              <a:t>i</a:t>
            </a:r>
            <a:r>
              <a:rPr lang="en-US" sz="2400" dirty="0"/>
              <a:t>, membership </a:t>
            </a:r>
            <a:r>
              <a:rPr lang="en-US" sz="2400" dirty="0" err="1"/>
              <a:t>threshold,T</a:t>
            </a:r>
            <a:r>
              <a:rPr lang="en-US" sz="2400" baseline="-25000" dirty="0" err="1"/>
              <a:t>m</a:t>
            </a:r>
            <a:r>
              <a:rPr lang="en-US" sz="2400" dirty="0"/>
              <a:t> member-intersection threshold, </a:t>
            </a:r>
            <a:r>
              <a:rPr lang="en-US" sz="2400" dirty="0" err="1"/>
              <a:t>T</a:t>
            </a:r>
            <a:r>
              <a:rPr lang="en-US" sz="2400" baseline="-25000" dirty="0" err="1"/>
              <a:t>mi</a:t>
            </a:r>
            <a:r>
              <a:rPr lang="en-US" sz="2400" dirty="0"/>
              <a:t>.</a:t>
            </a:r>
          </a:p>
          <a:p>
            <a:pPr lvl="1">
              <a:buFont typeface="Wingdings" panose="05000000000000000000" pitchFamily="2" charset="2"/>
              <a:buChar char="Ø"/>
            </a:pPr>
            <a:r>
              <a:rPr lang="en-US" sz="2400" dirty="0"/>
              <a:t>Merge groups using hierarchical clustering</a:t>
            </a:r>
          </a:p>
          <a:p>
            <a:pPr lvl="1">
              <a:buFont typeface="Wingdings" panose="05000000000000000000" pitchFamily="2" charset="2"/>
              <a:buChar char="Ø"/>
            </a:pPr>
            <a:r>
              <a:rPr lang="en-US" sz="2400" dirty="0"/>
              <a:t>Merge a pair of groups if:</a:t>
            </a:r>
          </a:p>
          <a:p>
            <a:pPr lvl="2"/>
            <a:r>
              <a:rPr lang="en-US" sz="2200" dirty="0"/>
              <a:t>Intersection of members &gt; </a:t>
            </a:r>
            <a:r>
              <a:rPr lang="en-US" sz="2200" dirty="0" err="1"/>
              <a:t>T</a:t>
            </a:r>
            <a:r>
              <a:rPr lang="en-US" sz="2200" baseline="-25000" dirty="0" err="1"/>
              <a:t>i</a:t>
            </a:r>
            <a:endParaRPr lang="en-US" sz="2200" baseline="-25000" dirty="0"/>
          </a:p>
          <a:p>
            <a:pPr lvl="2"/>
            <a:r>
              <a:rPr lang="en-US" sz="2200" dirty="0"/>
              <a:t>Regular member: one with percentage of attendance &gt; T</a:t>
            </a:r>
            <a:r>
              <a:rPr lang="en-US" sz="2200" baseline="-25000" dirty="0"/>
              <a:t>m</a:t>
            </a:r>
            <a:endParaRPr lang="en-US" sz="2200" dirty="0"/>
          </a:p>
          <a:p>
            <a:pPr lvl="2"/>
            <a:r>
              <a:rPr lang="en-US" sz="2200" dirty="0"/>
              <a:t>Intersection of potential members &gt;  </a:t>
            </a:r>
            <a:r>
              <a:rPr lang="en-US" sz="2200" dirty="0" err="1"/>
              <a:t>T</a:t>
            </a:r>
            <a:r>
              <a:rPr lang="en-US" sz="2200" baseline="-25000" dirty="0" err="1"/>
              <a:t>mi</a:t>
            </a:r>
            <a:endParaRPr lang="en-US" sz="2200" baseline="-25000" dirty="0"/>
          </a:p>
          <a:p>
            <a:pPr lvl="2"/>
            <a:r>
              <a:rPr lang="en-US" sz="2200" dirty="0"/>
              <a:t>Add intersecting and potential members of both groups.</a:t>
            </a:r>
            <a:endParaRPr lang="en-US" sz="2000" dirty="0"/>
          </a:p>
          <a:p>
            <a:pPr lvl="1">
              <a:buFont typeface="Wingdings" panose="05000000000000000000" pitchFamily="2" charset="2"/>
              <a:buChar char="Ø"/>
            </a:pPr>
            <a:r>
              <a:rPr lang="en-US" sz="2400" dirty="0"/>
              <a:t>Stop merging when no new eligible members are found</a:t>
            </a:r>
          </a:p>
          <a:p>
            <a:pPr lvl="2"/>
            <a:endParaRPr lang="en-US" sz="1600" dirty="0"/>
          </a:p>
          <a:p>
            <a:pPr lvl="2"/>
            <a:endParaRPr lang="en-US" sz="1600" dirty="0"/>
          </a:p>
          <a:p>
            <a:pPr lvl="2"/>
            <a:endParaRPr lang="en-US" sz="1600" dirty="0"/>
          </a:p>
          <a:p>
            <a:endParaRPr lang="en-US" sz="2000" dirty="0"/>
          </a:p>
        </p:txBody>
      </p:sp>
      <p:sp>
        <p:nvSpPr>
          <p:cNvPr id="4" name="Slide Number Placeholder 3">
            <a:extLst>
              <a:ext uri="{FF2B5EF4-FFF2-40B4-BE49-F238E27FC236}">
                <a16:creationId xmlns:a16="http://schemas.microsoft.com/office/drawing/2014/main" id="{8B5E233D-063F-2F42-BBB5-3A5E718B92DF}"/>
              </a:ext>
            </a:extLst>
          </p:cNvPr>
          <p:cNvSpPr>
            <a:spLocks noGrp="1"/>
          </p:cNvSpPr>
          <p:nvPr>
            <p:ph type="sldNum" sz="quarter" idx="12"/>
          </p:nvPr>
        </p:nvSpPr>
        <p:spPr/>
        <p:txBody>
          <a:bodyPr/>
          <a:lstStyle/>
          <a:p>
            <a:fld id="{F3081D5E-FE68-4115-B6F4-4735CF4DEAE8}" type="slidenum">
              <a:rPr lang="ru-RU" smtClean="0"/>
              <a:pPr/>
              <a:t>42</a:t>
            </a:fld>
            <a:endParaRPr lang="ru-RU"/>
          </a:p>
        </p:txBody>
      </p:sp>
      <p:pic>
        <p:nvPicPr>
          <p:cNvPr id="6" name="Picture 5">
            <a:extLst>
              <a:ext uri="{FF2B5EF4-FFF2-40B4-BE49-F238E27FC236}">
                <a16:creationId xmlns:a16="http://schemas.microsoft.com/office/drawing/2014/main" id="{373CCC67-7CF8-7C42-98F2-D9A982C03F4B}"/>
              </a:ext>
            </a:extLst>
          </p:cNvPr>
          <p:cNvPicPr>
            <a:picLocks noChangeAspect="1"/>
          </p:cNvPicPr>
          <p:nvPr/>
        </p:nvPicPr>
        <p:blipFill>
          <a:blip r:embed="rId2"/>
          <a:stretch>
            <a:fillRect/>
          </a:stretch>
        </p:blipFill>
        <p:spPr>
          <a:xfrm>
            <a:off x="6739924" y="2819400"/>
            <a:ext cx="1946876" cy="1398726"/>
          </a:xfrm>
          <a:prstGeom prst="rect">
            <a:avLst/>
          </a:prstGeom>
        </p:spPr>
      </p:pic>
      <p:sp>
        <p:nvSpPr>
          <p:cNvPr id="7" name="TextBox 6">
            <a:extLst>
              <a:ext uri="{FF2B5EF4-FFF2-40B4-BE49-F238E27FC236}">
                <a16:creationId xmlns:a16="http://schemas.microsoft.com/office/drawing/2014/main" id="{15E8ADCC-9795-3748-99A0-E1E848886D99}"/>
              </a:ext>
            </a:extLst>
          </p:cNvPr>
          <p:cNvSpPr txBox="1"/>
          <p:nvPr/>
        </p:nvSpPr>
        <p:spPr>
          <a:xfrm>
            <a:off x="6705600" y="4209950"/>
            <a:ext cx="1981200" cy="246221"/>
          </a:xfrm>
          <a:prstGeom prst="rect">
            <a:avLst/>
          </a:prstGeom>
          <a:noFill/>
        </p:spPr>
        <p:txBody>
          <a:bodyPr wrap="square" rtlCol="0">
            <a:spAutoFit/>
          </a:bodyPr>
          <a:lstStyle/>
          <a:p>
            <a:r>
              <a:rPr lang="en-US" sz="1000" dirty="0"/>
              <a:t>Image credit: </a:t>
            </a:r>
            <a:r>
              <a:rPr lang="en-US" sz="1000" dirty="0" err="1"/>
              <a:t>sciencedirect.com</a:t>
            </a:r>
            <a:endParaRPr lang="en-US" sz="1000" dirty="0"/>
          </a:p>
        </p:txBody>
      </p:sp>
    </p:spTree>
    <p:extLst>
      <p:ext uri="{BB962C8B-B14F-4D97-AF65-F5344CB8AC3E}">
        <p14:creationId xmlns:p14="http://schemas.microsoft.com/office/powerpoint/2010/main" val="409140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solidFill>
                  <a:srgbClr val="C00000"/>
                </a:solidFill>
                <a:latin typeface="+mn-lt"/>
              </a:rPr>
              <a:t>Merging of components</a:t>
            </a:r>
          </a:p>
        </p:txBody>
      </p:sp>
      <p:sp>
        <p:nvSpPr>
          <p:cNvPr id="77" name="Connector 76"/>
          <p:cNvSpPr/>
          <p:nvPr/>
        </p:nvSpPr>
        <p:spPr>
          <a:xfrm>
            <a:off x="381000" y="1148644"/>
            <a:ext cx="228600" cy="2286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onnector 77"/>
          <p:cNvSpPr/>
          <p:nvPr/>
        </p:nvSpPr>
        <p:spPr>
          <a:xfrm>
            <a:off x="2879689" y="1197043"/>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9" name="TextBox 78"/>
          <p:cNvSpPr txBox="1"/>
          <p:nvPr/>
        </p:nvSpPr>
        <p:spPr>
          <a:xfrm>
            <a:off x="762000" y="1148644"/>
            <a:ext cx="2133600" cy="307777"/>
          </a:xfrm>
          <a:prstGeom prst="rect">
            <a:avLst/>
          </a:prstGeom>
          <a:noFill/>
        </p:spPr>
        <p:txBody>
          <a:bodyPr wrap="square" rtlCol="0">
            <a:spAutoFit/>
          </a:bodyPr>
          <a:lstStyle/>
          <a:p>
            <a:r>
              <a:rPr lang="en-US" dirty="0"/>
              <a:t>Not regular members</a:t>
            </a:r>
          </a:p>
        </p:txBody>
      </p:sp>
      <p:sp>
        <p:nvSpPr>
          <p:cNvPr id="80" name="TextBox 79"/>
          <p:cNvSpPr txBox="1"/>
          <p:nvPr/>
        </p:nvSpPr>
        <p:spPr>
          <a:xfrm>
            <a:off x="3260689" y="1143000"/>
            <a:ext cx="2133600" cy="307777"/>
          </a:xfrm>
          <a:prstGeom prst="rect">
            <a:avLst/>
          </a:prstGeom>
          <a:noFill/>
        </p:spPr>
        <p:txBody>
          <a:bodyPr wrap="square" rtlCol="0">
            <a:spAutoFit/>
          </a:bodyPr>
          <a:lstStyle/>
          <a:p>
            <a:r>
              <a:rPr lang="en-US" dirty="0"/>
              <a:t>Regular members</a:t>
            </a:r>
          </a:p>
        </p:txBody>
      </p:sp>
      <p:sp>
        <p:nvSpPr>
          <p:cNvPr id="120" name="TextBox 119"/>
          <p:cNvSpPr txBox="1"/>
          <p:nvPr/>
        </p:nvSpPr>
        <p:spPr>
          <a:xfrm>
            <a:off x="152400" y="4939605"/>
            <a:ext cx="2915672" cy="1384995"/>
          </a:xfrm>
          <a:prstGeom prst="rect">
            <a:avLst/>
          </a:prstGeom>
          <a:noFill/>
        </p:spPr>
        <p:txBody>
          <a:bodyPr wrap="square" rtlCol="0">
            <a:spAutoFit/>
          </a:bodyPr>
          <a:lstStyle/>
          <a:p>
            <a:r>
              <a:rPr lang="en-US" dirty="0"/>
              <a:t>Intersection = 4/6 = 0.66</a:t>
            </a:r>
          </a:p>
          <a:p>
            <a:r>
              <a:rPr lang="en-US" dirty="0"/>
              <a:t>Number of potential members = 4</a:t>
            </a:r>
          </a:p>
          <a:p>
            <a:r>
              <a:rPr lang="en-US" dirty="0"/>
              <a:t>Intersection of potential members = 3/4 = 0.75</a:t>
            </a:r>
          </a:p>
          <a:p>
            <a:endParaRPr lang="en-US" dirty="0"/>
          </a:p>
          <a:p>
            <a:endParaRPr lang="en-US" dirty="0"/>
          </a:p>
        </p:txBody>
      </p:sp>
      <p:sp>
        <p:nvSpPr>
          <p:cNvPr id="122" name="Connector 121"/>
          <p:cNvSpPr/>
          <p:nvPr/>
        </p:nvSpPr>
        <p:spPr>
          <a:xfrm>
            <a:off x="738011" y="4188557"/>
            <a:ext cx="228600" cy="2286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Connector 122"/>
          <p:cNvSpPr/>
          <p:nvPr/>
        </p:nvSpPr>
        <p:spPr>
          <a:xfrm>
            <a:off x="1144411" y="4188557"/>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Connector 123"/>
          <p:cNvSpPr/>
          <p:nvPr/>
        </p:nvSpPr>
        <p:spPr>
          <a:xfrm>
            <a:off x="2338211" y="4188557"/>
            <a:ext cx="228600" cy="2286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Connector 124"/>
          <p:cNvSpPr/>
          <p:nvPr/>
        </p:nvSpPr>
        <p:spPr>
          <a:xfrm>
            <a:off x="1995311" y="4188557"/>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Connector 125"/>
          <p:cNvSpPr/>
          <p:nvPr/>
        </p:nvSpPr>
        <p:spPr>
          <a:xfrm>
            <a:off x="1579033" y="4188557"/>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Connector 126"/>
          <p:cNvSpPr/>
          <p:nvPr/>
        </p:nvSpPr>
        <p:spPr>
          <a:xfrm>
            <a:off x="357011" y="4188557"/>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85611" y="3045557"/>
            <a:ext cx="993422"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Component 1</a:t>
            </a:r>
          </a:p>
        </p:txBody>
      </p:sp>
      <p:sp>
        <p:nvSpPr>
          <p:cNvPr id="129" name="Oval 128"/>
          <p:cNvSpPr/>
          <p:nvPr/>
        </p:nvSpPr>
        <p:spPr>
          <a:xfrm>
            <a:off x="1685889" y="3045557"/>
            <a:ext cx="993422"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Component 2</a:t>
            </a:r>
          </a:p>
        </p:txBody>
      </p:sp>
      <p:cxnSp>
        <p:nvCxnSpPr>
          <p:cNvPr id="130" name="Straight Connector 129"/>
          <p:cNvCxnSpPr>
            <a:stCxn id="128" idx="4"/>
            <a:endCxn id="127" idx="7"/>
          </p:cNvCxnSpPr>
          <p:nvPr/>
        </p:nvCxnSpPr>
        <p:spPr>
          <a:xfrm flipH="1">
            <a:off x="552133" y="3578957"/>
            <a:ext cx="530189" cy="643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128" idx="4"/>
            <a:endCxn id="122" idx="0"/>
          </p:cNvCxnSpPr>
          <p:nvPr/>
        </p:nvCxnSpPr>
        <p:spPr>
          <a:xfrm flipH="1">
            <a:off x="852311" y="3578957"/>
            <a:ext cx="230011"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128" idx="4"/>
            <a:endCxn id="123" idx="0"/>
          </p:cNvCxnSpPr>
          <p:nvPr/>
        </p:nvCxnSpPr>
        <p:spPr>
          <a:xfrm>
            <a:off x="1082322" y="3578957"/>
            <a:ext cx="176389"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128" idx="4"/>
            <a:endCxn id="126" idx="1"/>
          </p:cNvCxnSpPr>
          <p:nvPr/>
        </p:nvCxnSpPr>
        <p:spPr>
          <a:xfrm>
            <a:off x="1082322" y="3578957"/>
            <a:ext cx="530189" cy="643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129" idx="4"/>
            <a:endCxn id="123" idx="7"/>
          </p:cNvCxnSpPr>
          <p:nvPr/>
        </p:nvCxnSpPr>
        <p:spPr>
          <a:xfrm flipH="1">
            <a:off x="1339533" y="3578957"/>
            <a:ext cx="843067" cy="643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126" idx="0"/>
          </p:cNvCxnSpPr>
          <p:nvPr/>
        </p:nvCxnSpPr>
        <p:spPr>
          <a:xfrm flipH="1">
            <a:off x="1693333" y="3578957"/>
            <a:ext cx="489268"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a:endCxn id="125" idx="0"/>
          </p:cNvCxnSpPr>
          <p:nvPr/>
        </p:nvCxnSpPr>
        <p:spPr>
          <a:xfrm flipH="1">
            <a:off x="2109611" y="3578957"/>
            <a:ext cx="72989"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124" idx="0"/>
          </p:cNvCxnSpPr>
          <p:nvPr/>
        </p:nvCxnSpPr>
        <p:spPr>
          <a:xfrm>
            <a:off x="2211846" y="3578957"/>
            <a:ext cx="240665"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950383" y="2231346"/>
            <a:ext cx="1485900" cy="647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New group- A, C, D, E.</a:t>
            </a:r>
          </a:p>
        </p:txBody>
      </p:sp>
      <p:cxnSp>
        <p:nvCxnSpPr>
          <p:cNvPr id="139" name="Straight Connector 138"/>
          <p:cNvCxnSpPr>
            <a:stCxn id="129" idx="4"/>
            <a:endCxn id="122" idx="0"/>
          </p:cNvCxnSpPr>
          <p:nvPr/>
        </p:nvCxnSpPr>
        <p:spPr>
          <a:xfrm flipH="1">
            <a:off x="852311" y="3578957"/>
            <a:ext cx="1330289"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128" idx="4"/>
            <a:endCxn id="125" idx="0"/>
          </p:cNvCxnSpPr>
          <p:nvPr/>
        </p:nvCxnSpPr>
        <p:spPr>
          <a:xfrm>
            <a:off x="1082322" y="3578957"/>
            <a:ext cx="1027289"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357011" y="4431268"/>
            <a:ext cx="195122" cy="369332"/>
          </a:xfrm>
          <a:prstGeom prst="rect">
            <a:avLst/>
          </a:prstGeom>
          <a:noFill/>
        </p:spPr>
        <p:txBody>
          <a:bodyPr wrap="square" rtlCol="0">
            <a:spAutoFit/>
          </a:bodyPr>
          <a:lstStyle/>
          <a:p>
            <a:r>
              <a:rPr lang="en-US" dirty="0"/>
              <a:t>A</a:t>
            </a:r>
          </a:p>
        </p:txBody>
      </p:sp>
      <p:sp>
        <p:nvSpPr>
          <p:cNvPr id="142" name="TextBox 141"/>
          <p:cNvSpPr txBox="1"/>
          <p:nvPr/>
        </p:nvSpPr>
        <p:spPr>
          <a:xfrm>
            <a:off x="738011" y="4431268"/>
            <a:ext cx="195122" cy="369332"/>
          </a:xfrm>
          <a:prstGeom prst="rect">
            <a:avLst/>
          </a:prstGeom>
          <a:noFill/>
        </p:spPr>
        <p:txBody>
          <a:bodyPr wrap="square" rtlCol="0">
            <a:spAutoFit/>
          </a:bodyPr>
          <a:lstStyle/>
          <a:p>
            <a:r>
              <a:rPr lang="en-US" dirty="0"/>
              <a:t>B</a:t>
            </a:r>
          </a:p>
        </p:txBody>
      </p:sp>
      <p:sp>
        <p:nvSpPr>
          <p:cNvPr id="143" name="TextBox 142"/>
          <p:cNvSpPr txBox="1"/>
          <p:nvPr/>
        </p:nvSpPr>
        <p:spPr>
          <a:xfrm>
            <a:off x="1182900" y="4431268"/>
            <a:ext cx="195122" cy="369332"/>
          </a:xfrm>
          <a:prstGeom prst="rect">
            <a:avLst/>
          </a:prstGeom>
          <a:noFill/>
        </p:spPr>
        <p:txBody>
          <a:bodyPr wrap="square" rtlCol="0">
            <a:spAutoFit/>
          </a:bodyPr>
          <a:lstStyle/>
          <a:p>
            <a:r>
              <a:rPr lang="en-US" dirty="0"/>
              <a:t>C</a:t>
            </a:r>
          </a:p>
        </p:txBody>
      </p:sp>
      <p:sp>
        <p:nvSpPr>
          <p:cNvPr id="144" name="TextBox 143"/>
          <p:cNvSpPr txBox="1"/>
          <p:nvPr/>
        </p:nvSpPr>
        <p:spPr>
          <a:xfrm>
            <a:off x="1617133" y="4431268"/>
            <a:ext cx="195122" cy="369332"/>
          </a:xfrm>
          <a:prstGeom prst="rect">
            <a:avLst/>
          </a:prstGeom>
          <a:noFill/>
        </p:spPr>
        <p:txBody>
          <a:bodyPr wrap="square" rtlCol="0">
            <a:spAutoFit/>
          </a:bodyPr>
          <a:lstStyle/>
          <a:p>
            <a:r>
              <a:rPr lang="en-US" dirty="0"/>
              <a:t>D</a:t>
            </a:r>
          </a:p>
        </p:txBody>
      </p:sp>
      <p:sp>
        <p:nvSpPr>
          <p:cNvPr id="145" name="TextBox 144"/>
          <p:cNvSpPr txBox="1"/>
          <p:nvPr/>
        </p:nvSpPr>
        <p:spPr>
          <a:xfrm>
            <a:off x="1995311" y="4431268"/>
            <a:ext cx="195122" cy="369332"/>
          </a:xfrm>
          <a:prstGeom prst="rect">
            <a:avLst/>
          </a:prstGeom>
          <a:noFill/>
        </p:spPr>
        <p:txBody>
          <a:bodyPr wrap="square" rtlCol="0">
            <a:spAutoFit/>
          </a:bodyPr>
          <a:lstStyle/>
          <a:p>
            <a:r>
              <a:rPr lang="en-US" dirty="0"/>
              <a:t>E</a:t>
            </a:r>
          </a:p>
        </p:txBody>
      </p:sp>
      <p:sp>
        <p:nvSpPr>
          <p:cNvPr id="146" name="TextBox 145"/>
          <p:cNvSpPr txBox="1"/>
          <p:nvPr/>
        </p:nvSpPr>
        <p:spPr>
          <a:xfrm>
            <a:off x="2371689" y="4431268"/>
            <a:ext cx="195122" cy="369332"/>
          </a:xfrm>
          <a:prstGeom prst="rect">
            <a:avLst/>
          </a:prstGeom>
          <a:noFill/>
        </p:spPr>
        <p:txBody>
          <a:bodyPr wrap="square" rtlCol="0">
            <a:spAutoFit/>
          </a:bodyPr>
          <a:lstStyle/>
          <a:p>
            <a:r>
              <a:rPr lang="en-US" dirty="0"/>
              <a:t>F</a:t>
            </a:r>
          </a:p>
        </p:txBody>
      </p:sp>
      <p:cxnSp>
        <p:nvCxnSpPr>
          <p:cNvPr id="147" name="Straight Connector 146"/>
          <p:cNvCxnSpPr>
            <a:stCxn id="128" idx="0"/>
            <a:endCxn id="138" idx="4"/>
          </p:cNvCxnSpPr>
          <p:nvPr/>
        </p:nvCxnSpPr>
        <p:spPr>
          <a:xfrm flipV="1">
            <a:off x="1082322" y="2879046"/>
            <a:ext cx="611011" cy="1665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a:stCxn id="129" idx="0"/>
            <a:endCxn id="138" idx="4"/>
          </p:cNvCxnSpPr>
          <p:nvPr/>
        </p:nvCxnSpPr>
        <p:spPr>
          <a:xfrm flipH="1" flipV="1">
            <a:off x="1693333" y="2879046"/>
            <a:ext cx="489267" cy="166511"/>
          </a:xfrm>
          <a:prstGeom prst="line">
            <a:avLst/>
          </a:prstGeom>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3395450" y="4419980"/>
            <a:ext cx="195122" cy="369332"/>
          </a:xfrm>
          <a:prstGeom prst="rect">
            <a:avLst/>
          </a:prstGeom>
          <a:noFill/>
        </p:spPr>
        <p:txBody>
          <a:bodyPr wrap="square" rtlCol="0">
            <a:spAutoFit/>
          </a:bodyPr>
          <a:lstStyle/>
          <a:p>
            <a:endParaRPr lang="en-US" dirty="0"/>
          </a:p>
        </p:txBody>
      </p:sp>
      <p:sp>
        <p:nvSpPr>
          <p:cNvPr id="176" name="Connector 175"/>
          <p:cNvSpPr/>
          <p:nvPr/>
        </p:nvSpPr>
        <p:spPr>
          <a:xfrm>
            <a:off x="6493228" y="4182913"/>
            <a:ext cx="228600" cy="2286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Connector 176"/>
          <p:cNvSpPr/>
          <p:nvPr/>
        </p:nvSpPr>
        <p:spPr>
          <a:xfrm>
            <a:off x="6899628" y="4182913"/>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onnector 177"/>
          <p:cNvSpPr/>
          <p:nvPr/>
        </p:nvSpPr>
        <p:spPr>
          <a:xfrm>
            <a:off x="8093428" y="4182913"/>
            <a:ext cx="228600" cy="2286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onnector 178"/>
          <p:cNvSpPr/>
          <p:nvPr/>
        </p:nvSpPr>
        <p:spPr>
          <a:xfrm>
            <a:off x="7750528" y="4182913"/>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onnector 179"/>
          <p:cNvSpPr/>
          <p:nvPr/>
        </p:nvSpPr>
        <p:spPr>
          <a:xfrm>
            <a:off x="7334250" y="4182913"/>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Connector 180"/>
          <p:cNvSpPr/>
          <p:nvPr/>
        </p:nvSpPr>
        <p:spPr>
          <a:xfrm>
            <a:off x="6112228" y="4182913"/>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6340828" y="3039913"/>
            <a:ext cx="993422"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Component 1</a:t>
            </a:r>
          </a:p>
        </p:txBody>
      </p:sp>
      <p:sp>
        <p:nvSpPr>
          <p:cNvPr id="183" name="Oval 182"/>
          <p:cNvSpPr/>
          <p:nvPr/>
        </p:nvSpPr>
        <p:spPr>
          <a:xfrm>
            <a:off x="7441106" y="3039913"/>
            <a:ext cx="993422"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Component 2</a:t>
            </a:r>
          </a:p>
        </p:txBody>
      </p:sp>
      <p:cxnSp>
        <p:nvCxnSpPr>
          <p:cNvPr id="184" name="Straight Connector 183"/>
          <p:cNvCxnSpPr>
            <a:stCxn id="182" idx="4"/>
            <a:endCxn id="181" idx="7"/>
          </p:cNvCxnSpPr>
          <p:nvPr/>
        </p:nvCxnSpPr>
        <p:spPr>
          <a:xfrm flipH="1">
            <a:off x="6307350" y="3573313"/>
            <a:ext cx="530189" cy="643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82" idx="4"/>
            <a:endCxn id="176" idx="0"/>
          </p:cNvCxnSpPr>
          <p:nvPr/>
        </p:nvCxnSpPr>
        <p:spPr>
          <a:xfrm flipH="1">
            <a:off x="6607528" y="3573313"/>
            <a:ext cx="230011"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82" idx="4"/>
            <a:endCxn id="177" idx="0"/>
          </p:cNvCxnSpPr>
          <p:nvPr/>
        </p:nvCxnSpPr>
        <p:spPr>
          <a:xfrm>
            <a:off x="6837539" y="3573313"/>
            <a:ext cx="176389"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82" idx="4"/>
            <a:endCxn id="180" idx="1"/>
          </p:cNvCxnSpPr>
          <p:nvPr/>
        </p:nvCxnSpPr>
        <p:spPr>
          <a:xfrm>
            <a:off x="6837539" y="3573313"/>
            <a:ext cx="530189" cy="643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83" idx="4"/>
            <a:endCxn id="177" idx="7"/>
          </p:cNvCxnSpPr>
          <p:nvPr/>
        </p:nvCxnSpPr>
        <p:spPr>
          <a:xfrm flipH="1">
            <a:off x="7094750" y="3573313"/>
            <a:ext cx="843067" cy="643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a:endCxn id="180" idx="0"/>
          </p:cNvCxnSpPr>
          <p:nvPr/>
        </p:nvCxnSpPr>
        <p:spPr>
          <a:xfrm flipH="1">
            <a:off x="7448550" y="3573313"/>
            <a:ext cx="489268"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endCxn id="179" idx="0"/>
          </p:cNvCxnSpPr>
          <p:nvPr/>
        </p:nvCxnSpPr>
        <p:spPr>
          <a:xfrm flipH="1">
            <a:off x="7864828" y="3573313"/>
            <a:ext cx="72989"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endCxn id="178" idx="0"/>
          </p:cNvCxnSpPr>
          <p:nvPr/>
        </p:nvCxnSpPr>
        <p:spPr>
          <a:xfrm>
            <a:off x="7967063" y="3573313"/>
            <a:ext cx="240665"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192" name="Oval 191"/>
          <p:cNvSpPr/>
          <p:nvPr/>
        </p:nvSpPr>
        <p:spPr>
          <a:xfrm>
            <a:off x="6705600" y="2225702"/>
            <a:ext cx="1485900" cy="647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No merge</a:t>
            </a:r>
          </a:p>
        </p:txBody>
      </p:sp>
      <p:sp>
        <p:nvSpPr>
          <p:cNvPr id="195" name="TextBox 194"/>
          <p:cNvSpPr txBox="1"/>
          <p:nvPr/>
        </p:nvSpPr>
        <p:spPr>
          <a:xfrm>
            <a:off x="6112228" y="4425624"/>
            <a:ext cx="195122" cy="369332"/>
          </a:xfrm>
          <a:prstGeom prst="rect">
            <a:avLst/>
          </a:prstGeom>
          <a:noFill/>
        </p:spPr>
        <p:txBody>
          <a:bodyPr wrap="square" rtlCol="0">
            <a:spAutoFit/>
          </a:bodyPr>
          <a:lstStyle/>
          <a:p>
            <a:r>
              <a:rPr lang="en-US" dirty="0"/>
              <a:t>A</a:t>
            </a:r>
          </a:p>
        </p:txBody>
      </p:sp>
      <p:sp>
        <p:nvSpPr>
          <p:cNvPr id="196" name="TextBox 195"/>
          <p:cNvSpPr txBox="1"/>
          <p:nvPr/>
        </p:nvSpPr>
        <p:spPr>
          <a:xfrm>
            <a:off x="6493228" y="4425624"/>
            <a:ext cx="195122" cy="369332"/>
          </a:xfrm>
          <a:prstGeom prst="rect">
            <a:avLst/>
          </a:prstGeom>
          <a:noFill/>
        </p:spPr>
        <p:txBody>
          <a:bodyPr wrap="square" rtlCol="0">
            <a:spAutoFit/>
          </a:bodyPr>
          <a:lstStyle/>
          <a:p>
            <a:r>
              <a:rPr lang="en-US" dirty="0"/>
              <a:t>B</a:t>
            </a:r>
          </a:p>
        </p:txBody>
      </p:sp>
      <p:sp>
        <p:nvSpPr>
          <p:cNvPr id="197" name="TextBox 196"/>
          <p:cNvSpPr txBox="1"/>
          <p:nvPr/>
        </p:nvSpPr>
        <p:spPr>
          <a:xfrm>
            <a:off x="6938117" y="4425624"/>
            <a:ext cx="195122" cy="369332"/>
          </a:xfrm>
          <a:prstGeom prst="rect">
            <a:avLst/>
          </a:prstGeom>
          <a:noFill/>
        </p:spPr>
        <p:txBody>
          <a:bodyPr wrap="square" rtlCol="0">
            <a:spAutoFit/>
          </a:bodyPr>
          <a:lstStyle/>
          <a:p>
            <a:r>
              <a:rPr lang="en-US" dirty="0"/>
              <a:t>C</a:t>
            </a:r>
          </a:p>
        </p:txBody>
      </p:sp>
      <p:sp>
        <p:nvSpPr>
          <p:cNvPr id="198" name="TextBox 197"/>
          <p:cNvSpPr txBox="1"/>
          <p:nvPr/>
        </p:nvSpPr>
        <p:spPr>
          <a:xfrm>
            <a:off x="7372350" y="4425624"/>
            <a:ext cx="195122" cy="369332"/>
          </a:xfrm>
          <a:prstGeom prst="rect">
            <a:avLst/>
          </a:prstGeom>
          <a:noFill/>
        </p:spPr>
        <p:txBody>
          <a:bodyPr wrap="square" rtlCol="0">
            <a:spAutoFit/>
          </a:bodyPr>
          <a:lstStyle/>
          <a:p>
            <a:r>
              <a:rPr lang="en-US" dirty="0"/>
              <a:t>D</a:t>
            </a:r>
          </a:p>
        </p:txBody>
      </p:sp>
      <p:sp>
        <p:nvSpPr>
          <p:cNvPr id="199" name="TextBox 198"/>
          <p:cNvSpPr txBox="1"/>
          <p:nvPr/>
        </p:nvSpPr>
        <p:spPr>
          <a:xfrm>
            <a:off x="7750528" y="4425624"/>
            <a:ext cx="195122" cy="369332"/>
          </a:xfrm>
          <a:prstGeom prst="rect">
            <a:avLst/>
          </a:prstGeom>
          <a:noFill/>
        </p:spPr>
        <p:txBody>
          <a:bodyPr wrap="square" rtlCol="0">
            <a:spAutoFit/>
          </a:bodyPr>
          <a:lstStyle/>
          <a:p>
            <a:r>
              <a:rPr lang="en-US" dirty="0"/>
              <a:t>E</a:t>
            </a:r>
          </a:p>
        </p:txBody>
      </p:sp>
      <p:sp>
        <p:nvSpPr>
          <p:cNvPr id="200" name="TextBox 199"/>
          <p:cNvSpPr txBox="1"/>
          <p:nvPr/>
        </p:nvSpPr>
        <p:spPr>
          <a:xfrm>
            <a:off x="8126906" y="4425624"/>
            <a:ext cx="195122" cy="369332"/>
          </a:xfrm>
          <a:prstGeom prst="rect">
            <a:avLst/>
          </a:prstGeom>
          <a:noFill/>
        </p:spPr>
        <p:txBody>
          <a:bodyPr wrap="square" rtlCol="0">
            <a:spAutoFit/>
          </a:bodyPr>
          <a:lstStyle/>
          <a:p>
            <a:r>
              <a:rPr lang="en-US" dirty="0"/>
              <a:t>F</a:t>
            </a:r>
          </a:p>
        </p:txBody>
      </p:sp>
      <p:cxnSp>
        <p:nvCxnSpPr>
          <p:cNvPr id="201" name="Straight Connector 200"/>
          <p:cNvCxnSpPr>
            <a:stCxn id="182" idx="0"/>
            <a:endCxn id="192" idx="4"/>
          </p:cNvCxnSpPr>
          <p:nvPr/>
        </p:nvCxnSpPr>
        <p:spPr>
          <a:xfrm flipV="1">
            <a:off x="6837539" y="2873402"/>
            <a:ext cx="611011" cy="1665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183" idx="0"/>
            <a:endCxn id="192" idx="4"/>
          </p:cNvCxnSpPr>
          <p:nvPr/>
        </p:nvCxnSpPr>
        <p:spPr>
          <a:xfrm flipH="1" flipV="1">
            <a:off x="7448550" y="2873402"/>
            <a:ext cx="489267" cy="166511"/>
          </a:xfrm>
          <a:prstGeom prst="line">
            <a:avLst/>
          </a:prstGeom>
        </p:spPr>
        <p:style>
          <a:lnRef idx="2">
            <a:schemeClr val="accent1"/>
          </a:lnRef>
          <a:fillRef idx="0">
            <a:schemeClr val="accent1"/>
          </a:fillRef>
          <a:effectRef idx="1">
            <a:schemeClr val="accent1"/>
          </a:effectRef>
          <a:fontRef idx="minor">
            <a:schemeClr val="tx1"/>
          </a:fontRef>
        </p:style>
      </p:cxnSp>
      <p:sp>
        <p:nvSpPr>
          <p:cNvPr id="206" name="Rectangle 205"/>
          <p:cNvSpPr/>
          <p:nvPr/>
        </p:nvSpPr>
        <p:spPr>
          <a:xfrm>
            <a:off x="5867400" y="1066800"/>
            <a:ext cx="3276600" cy="738664"/>
          </a:xfrm>
          <a:prstGeom prst="rect">
            <a:avLst/>
          </a:prstGeom>
        </p:spPr>
        <p:txBody>
          <a:bodyPr wrap="square">
            <a:spAutoFit/>
          </a:bodyPr>
          <a:lstStyle/>
          <a:p>
            <a:pPr lvl="1"/>
            <a:r>
              <a:rPr lang="en-US" dirty="0"/>
              <a:t>intersection threshold = 0.6,  </a:t>
            </a:r>
          </a:p>
          <a:p>
            <a:pPr lvl="1"/>
            <a:r>
              <a:rPr lang="en-US" dirty="0"/>
              <a:t>membership threshold = 0.3,</a:t>
            </a:r>
          </a:p>
          <a:p>
            <a:pPr lvl="1"/>
            <a:r>
              <a:rPr lang="en-US" dirty="0"/>
              <a:t>member-intersection threshold = 0.5</a:t>
            </a:r>
          </a:p>
        </p:txBody>
      </p:sp>
      <p:sp>
        <p:nvSpPr>
          <p:cNvPr id="208" name="Connector 207"/>
          <p:cNvSpPr/>
          <p:nvPr/>
        </p:nvSpPr>
        <p:spPr>
          <a:xfrm>
            <a:off x="3560550" y="4182913"/>
            <a:ext cx="228600" cy="2286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Connector 208"/>
          <p:cNvSpPr/>
          <p:nvPr/>
        </p:nvSpPr>
        <p:spPr>
          <a:xfrm>
            <a:off x="3966950" y="4182913"/>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Connector 209"/>
          <p:cNvSpPr/>
          <p:nvPr/>
        </p:nvSpPr>
        <p:spPr>
          <a:xfrm>
            <a:off x="5160750" y="4182913"/>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Connector 210"/>
          <p:cNvSpPr/>
          <p:nvPr/>
        </p:nvSpPr>
        <p:spPr>
          <a:xfrm>
            <a:off x="4817850" y="4182913"/>
            <a:ext cx="228600" cy="2286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Connector 211"/>
          <p:cNvSpPr/>
          <p:nvPr/>
        </p:nvSpPr>
        <p:spPr>
          <a:xfrm>
            <a:off x="4401572" y="4182913"/>
            <a:ext cx="228600" cy="2286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Connector 212"/>
          <p:cNvSpPr/>
          <p:nvPr/>
        </p:nvSpPr>
        <p:spPr>
          <a:xfrm>
            <a:off x="3179550" y="4182913"/>
            <a:ext cx="228600" cy="22860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3408150" y="3039913"/>
            <a:ext cx="993422"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Component 1</a:t>
            </a:r>
          </a:p>
        </p:txBody>
      </p:sp>
      <p:sp>
        <p:nvSpPr>
          <p:cNvPr id="215" name="Oval 214"/>
          <p:cNvSpPr/>
          <p:nvPr/>
        </p:nvSpPr>
        <p:spPr>
          <a:xfrm>
            <a:off x="4508428" y="3039913"/>
            <a:ext cx="993422"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Component 2</a:t>
            </a:r>
          </a:p>
        </p:txBody>
      </p:sp>
      <p:cxnSp>
        <p:nvCxnSpPr>
          <p:cNvPr id="216" name="Straight Connector 215"/>
          <p:cNvCxnSpPr>
            <a:stCxn id="214" idx="4"/>
            <a:endCxn id="213" idx="7"/>
          </p:cNvCxnSpPr>
          <p:nvPr/>
        </p:nvCxnSpPr>
        <p:spPr>
          <a:xfrm flipH="1">
            <a:off x="3374672" y="3573313"/>
            <a:ext cx="530189" cy="643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14" idx="4"/>
            <a:endCxn id="208" idx="0"/>
          </p:cNvCxnSpPr>
          <p:nvPr/>
        </p:nvCxnSpPr>
        <p:spPr>
          <a:xfrm flipH="1">
            <a:off x="3674850" y="3573313"/>
            <a:ext cx="230011"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14" idx="4"/>
            <a:endCxn id="209" idx="0"/>
          </p:cNvCxnSpPr>
          <p:nvPr/>
        </p:nvCxnSpPr>
        <p:spPr>
          <a:xfrm>
            <a:off x="3904861" y="3573313"/>
            <a:ext cx="176389"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214" idx="4"/>
            <a:endCxn id="212" idx="1"/>
          </p:cNvCxnSpPr>
          <p:nvPr/>
        </p:nvCxnSpPr>
        <p:spPr>
          <a:xfrm>
            <a:off x="3904861" y="3573313"/>
            <a:ext cx="530189" cy="643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215" idx="4"/>
            <a:endCxn id="209" idx="7"/>
          </p:cNvCxnSpPr>
          <p:nvPr/>
        </p:nvCxnSpPr>
        <p:spPr>
          <a:xfrm flipH="1">
            <a:off x="4162072" y="3573313"/>
            <a:ext cx="843067" cy="643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1" name="Straight Connector 220"/>
          <p:cNvCxnSpPr>
            <a:endCxn id="212" idx="0"/>
          </p:cNvCxnSpPr>
          <p:nvPr/>
        </p:nvCxnSpPr>
        <p:spPr>
          <a:xfrm flipH="1">
            <a:off x="4515872" y="3573313"/>
            <a:ext cx="489268"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2" name="Straight Connector 221"/>
          <p:cNvCxnSpPr>
            <a:endCxn id="211" idx="0"/>
          </p:cNvCxnSpPr>
          <p:nvPr/>
        </p:nvCxnSpPr>
        <p:spPr>
          <a:xfrm flipH="1">
            <a:off x="4932150" y="3573313"/>
            <a:ext cx="72989"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3" name="Straight Connector 222"/>
          <p:cNvCxnSpPr>
            <a:endCxn id="210" idx="0"/>
          </p:cNvCxnSpPr>
          <p:nvPr/>
        </p:nvCxnSpPr>
        <p:spPr>
          <a:xfrm>
            <a:off x="5034385" y="3573313"/>
            <a:ext cx="240665"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224" name="Oval 223"/>
          <p:cNvSpPr/>
          <p:nvPr/>
        </p:nvSpPr>
        <p:spPr>
          <a:xfrm>
            <a:off x="3772922" y="2225702"/>
            <a:ext cx="1485900" cy="647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No merge</a:t>
            </a:r>
          </a:p>
        </p:txBody>
      </p:sp>
      <p:cxnSp>
        <p:nvCxnSpPr>
          <p:cNvPr id="225" name="Straight Connector 224"/>
          <p:cNvCxnSpPr>
            <a:stCxn id="215" idx="4"/>
            <a:endCxn id="208" idx="0"/>
          </p:cNvCxnSpPr>
          <p:nvPr/>
        </p:nvCxnSpPr>
        <p:spPr>
          <a:xfrm flipH="1">
            <a:off x="3674850" y="3573313"/>
            <a:ext cx="1330289"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14" idx="4"/>
            <a:endCxn id="211" idx="0"/>
          </p:cNvCxnSpPr>
          <p:nvPr/>
        </p:nvCxnSpPr>
        <p:spPr>
          <a:xfrm>
            <a:off x="3904861" y="3573313"/>
            <a:ext cx="1027289"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227" name="TextBox 226"/>
          <p:cNvSpPr txBox="1"/>
          <p:nvPr/>
        </p:nvSpPr>
        <p:spPr>
          <a:xfrm>
            <a:off x="3179550" y="4425624"/>
            <a:ext cx="195122" cy="369332"/>
          </a:xfrm>
          <a:prstGeom prst="rect">
            <a:avLst/>
          </a:prstGeom>
          <a:noFill/>
        </p:spPr>
        <p:txBody>
          <a:bodyPr wrap="square" rtlCol="0">
            <a:spAutoFit/>
          </a:bodyPr>
          <a:lstStyle/>
          <a:p>
            <a:r>
              <a:rPr lang="en-US" dirty="0"/>
              <a:t>A</a:t>
            </a:r>
          </a:p>
        </p:txBody>
      </p:sp>
      <p:sp>
        <p:nvSpPr>
          <p:cNvPr id="228" name="TextBox 227"/>
          <p:cNvSpPr txBox="1"/>
          <p:nvPr/>
        </p:nvSpPr>
        <p:spPr>
          <a:xfrm>
            <a:off x="3560550" y="4425624"/>
            <a:ext cx="195122" cy="369332"/>
          </a:xfrm>
          <a:prstGeom prst="rect">
            <a:avLst/>
          </a:prstGeom>
          <a:noFill/>
        </p:spPr>
        <p:txBody>
          <a:bodyPr wrap="square" rtlCol="0">
            <a:spAutoFit/>
          </a:bodyPr>
          <a:lstStyle/>
          <a:p>
            <a:r>
              <a:rPr lang="en-US" dirty="0"/>
              <a:t>B</a:t>
            </a:r>
          </a:p>
        </p:txBody>
      </p:sp>
      <p:sp>
        <p:nvSpPr>
          <p:cNvPr id="229" name="TextBox 228"/>
          <p:cNvSpPr txBox="1"/>
          <p:nvPr/>
        </p:nvSpPr>
        <p:spPr>
          <a:xfrm>
            <a:off x="4005439" y="4425624"/>
            <a:ext cx="195122" cy="369332"/>
          </a:xfrm>
          <a:prstGeom prst="rect">
            <a:avLst/>
          </a:prstGeom>
          <a:noFill/>
        </p:spPr>
        <p:txBody>
          <a:bodyPr wrap="square" rtlCol="0">
            <a:spAutoFit/>
          </a:bodyPr>
          <a:lstStyle/>
          <a:p>
            <a:r>
              <a:rPr lang="en-US" dirty="0"/>
              <a:t>C</a:t>
            </a:r>
          </a:p>
        </p:txBody>
      </p:sp>
      <p:sp>
        <p:nvSpPr>
          <p:cNvPr id="230" name="TextBox 229"/>
          <p:cNvSpPr txBox="1"/>
          <p:nvPr/>
        </p:nvSpPr>
        <p:spPr>
          <a:xfrm>
            <a:off x="4439672" y="4425624"/>
            <a:ext cx="195122" cy="369332"/>
          </a:xfrm>
          <a:prstGeom prst="rect">
            <a:avLst/>
          </a:prstGeom>
          <a:noFill/>
        </p:spPr>
        <p:txBody>
          <a:bodyPr wrap="square" rtlCol="0">
            <a:spAutoFit/>
          </a:bodyPr>
          <a:lstStyle/>
          <a:p>
            <a:r>
              <a:rPr lang="en-US" dirty="0"/>
              <a:t>D</a:t>
            </a:r>
          </a:p>
        </p:txBody>
      </p:sp>
      <p:sp>
        <p:nvSpPr>
          <p:cNvPr id="231" name="TextBox 230"/>
          <p:cNvSpPr txBox="1"/>
          <p:nvPr/>
        </p:nvSpPr>
        <p:spPr>
          <a:xfrm>
            <a:off x="4817850" y="4425624"/>
            <a:ext cx="195122" cy="369332"/>
          </a:xfrm>
          <a:prstGeom prst="rect">
            <a:avLst/>
          </a:prstGeom>
          <a:noFill/>
        </p:spPr>
        <p:txBody>
          <a:bodyPr wrap="square" rtlCol="0">
            <a:spAutoFit/>
          </a:bodyPr>
          <a:lstStyle/>
          <a:p>
            <a:r>
              <a:rPr lang="en-US" dirty="0"/>
              <a:t>E</a:t>
            </a:r>
          </a:p>
        </p:txBody>
      </p:sp>
      <p:sp>
        <p:nvSpPr>
          <p:cNvPr id="232" name="TextBox 231"/>
          <p:cNvSpPr txBox="1"/>
          <p:nvPr/>
        </p:nvSpPr>
        <p:spPr>
          <a:xfrm>
            <a:off x="5194228" y="4425624"/>
            <a:ext cx="195122" cy="369332"/>
          </a:xfrm>
          <a:prstGeom prst="rect">
            <a:avLst/>
          </a:prstGeom>
          <a:noFill/>
        </p:spPr>
        <p:txBody>
          <a:bodyPr wrap="square" rtlCol="0">
            <a:spAutoFit/>
          </a:bodyPr>
          <a:lstStyle/>
          <a:p>
            <a:r>
              <a:rPr lang="en-US" dirty="0"/>
              <a:t>F</a:t>
            </a:r>
          </a:p>
        </p:txBody>
      </p:sp>
      <p:cxnSp>
        <p:nvCxnSpPr>
          <p:cNvPr id="233" name="Straight Connector 232"/>
          <p:cNvCxnSpPr>
            <a:stCxn id="214" idx="0"/>
            <a:endCxn id="224" idx="4"/>
          </p:cNvCxnSpPr>
          <p:nvPr/>
        </p:nvCxnSpPr>
        <p:spPr>
          <a:xfrm flipV="1">
            <a:off x="3904861" y="2873402"/>
            <a:ext cx="611011" cy="1665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4" name="Straight Connector 233"/>
          <p:cNvCxnSpPr>
            <a:stCxn id="215" idx="0"/>
            <a:endCxn id="224" idx="4"/>
          </p:cNvCxnSpPr>
          <p:nvPr/>
        </p:nvCxnSpPr>
        <p:spPr>
          <a:xfrm flipH="1" flipV="1">
            <a:off x="4515872" y="2873402"/>
            <a:ext cx="489267" cy="166511"/>
          </a:xfrm>
          <a:prstGeom prst="line">
            <a:avLst/>
          </a:prstGeom>
        </p:spPr>
        <p:style>
          <a:lnRef idx="2">
            <a:schemeClr val="accent1"/>
          </a:lnRef>
          <a:fillRef idx="0">
            <a:schemeClr val="accent1"/>
          </a:fillRef>
          <a:effectRef idx="1">
            <a:schemeClr val="accent1"/>
          </a:effectRef>
          <a:fontRef idx="minor">
            <a:schemeClr val="tx1"/>
          </a:fontRef>
        </p:style>
      </p:cxnSp>
      <p:sp>
        <p:nvSpPr>
          <p:cNvPr id="235" name="TextBox 234"/>
          <p:cNvSpPr txBox="1"/>
          <p:nvPr/>
        </p:nvSpPr>
        <p:spPr>
          <a:xfrm>
            <a:off x="3068072" y="4939605"/>
            <a:ext cx="2875528" cy="1384995"/>
          </a:xfrm>
          <a:prstGeom prst="rect">
            <a:avLst/>
          </a:prstGeom>
          <a:noFill/>
        </p:spPr>
        <p:txBody>
          <a:bodyPr wrap="square" rtlCol="0">
            <a:spAutoFit/>
          </a:bodyPr>
          <a:lstStyle/>
          <a:p>
            <a:r>
              <a:rPr lang="en-US" dirty="0"/>
              <a:t>Intersection = 4/6 = 0.66</a:t>
            </a:r>
          </a:p>
          <a:p>
            <a:r>
              <a:rPr lang="en-US" dirty="0"/>
              <a:t>Number of potential members = 3</a:t>
            </a:r>
          </a:p>
          <a:p>
            <a:r>
              <a:rPr lang="en-US" dirty="0"/>
              <a:t>Intersection of potential members = 1/3 = 0.33</a:t>
            </a:r>
          </a:p>
          <a:p>
            <a:endParaRPr lang="en-US" dirty="0"/>
          </a:p>
          <a:p>
            <a:endParaRPr lang="en-US" dirty="0"/>
          </a:p>
        </p:txBody>
      </p:sp>
      <p:sp>
        <p:nvSpPr>
          <p:cNvPr id="236" name="TextBox 235"/>
          <p:cNvSpPr txBox="1"/>
          <p:nvPr/>
        </p:nvSpPr>
        <p:spPr>
          <a:xfrm>
            <a:off x="5943600" y="5028421"/>
            <a:ext cx="2743200" cy="923330"/>
          </a:xfrm>
          <a:prstGeom prst="rect">
            <a:avLst/>
          </a:prstGeom>
          <a:noFill/>
        </p:spPr>
        <p:txBody>
          <a:bodyPr wrap="square" rtlCol="0">
            <a:spAutoFit/>
          </a:bodyPr>
          <a:lstStyle/>
          <a:p>
            <a:r>
              <a:rPr lang="en-US" dirty="0"/>
              <a:t>Intersection = 2/6 = 0.33</a:t>
            </a:r>
          </a:p>
          <a:p>
            <a:endParaRPr lang="en-US" dirty="0"/>
          </a:p>
          <a:p>
            <a:endParaRPr lang="en-US" dirty="0"/>
          </a:p>
        </p:txBody>
      </p:sp>
      <p:sp>
        <p:nvSpPr>
          <p:cNvPr id="237" name="TextBox 236"/>
          <p:cNvSpPr txBox="1"/>
          <p:nvPr/>
        </p:nvSpPr>
        <p:spPr>
          <a:xfrm>
            <a:off x="357011" y="1448221"/>
            <a:ext cx="4474950" cy="307777"/>
          </a:xfrm>
          <a:prstGeom prst="rect">
            <a:avLst/>
          </a:prstGeom>
          <a:noFill/>
        </p:spPr>
        <p:txBody>
          <a:bodyPr wrap="square" rtlCol="0">
            <a:spAutoFit/>
          </a:bodyPr>
          <a:lstStyle/>
          <a:p>
            <a:r>
              <a:rPr lang="en-US" sz="1400" dirty="0"/>
              <a:t>The membership threshold decides this value</a:t>
            </a:r>
          </a:p>
        </p:txBody>
      </p:sp>
      <p:sp>
        <p:nvSpPr>
          <p:cNvPr id="3" name="Slide Number Placeholder 2">
            <a:extLst>
              <a:ext uri="{FF2B5EF4-FFF2-40B4-BE49-F238E27FC236}">
                <a16:creationId xmlns:a16="http://schemas.microsoft.com/office/drawing/2014/main" id="{80557B6C-6C2F-5E40-8FBC-EAE6E3ED399B}"/>
              </a:ext>
            </a:extLst>
          </p:cNvPr>
          <p:cNvSpPr>
            <a:spLocks noGrp="1"/>
          </p:cNvSpPr>
          <p:nvPr>
            <p:ph type="sldNum" sz="quarter" idx="12"/>
          </p:nvPr>
        </p:nvSpPr>
        <p:spPr/>
        <p:txBody>
          <a:bodyPr/>
          <a:lstStyle/>
          <a:p>
            <a:fld id="{F3081D5E-FE68-4115-B6F4-4735CF4DEAE8}" type="slidenum">
              <a:rPr lang="ru-RU" smtClean="0"/>
              <a:pPr/>
              <a:t>43</a:t>
            </a:fld>
            <a:endParaRPr lang="ru-RU"/>
          </a:p>
        </p:txBody>
      </p:sp>
    </p:spTree>
    <p:extLst>
      <p:ext uri="{BB962C8B-B14F-4D97-AF65-F5344CB8AC3E}">
        <p14:creationId xmlns:p14="http://schemas.microsoft.com/office/powerpoint/2010/main" val="2269018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solidFill>
                  <a:srgbClr val="C00000"/>
                </a:solidFill>
                <a:latin typeface="+mn-lt"/>
              </a:rPr>
              <a:t>Groups discovered</a:t>
            </a:r>
          </a:p>
        </p:txBody>
      </p:sp>
      <p:sp>
        <p:nvSpPr>
          <p:cNvPr id="3" name="Content Placeholder 2"/>
          <p:cNvSpPr>
            <a:spLocks noGrp="1"/>
          </p:cNvSpPr>
          <p:nvPr>
            <p:ph idx="1"/>
          </p:nvPr>
        </p:nvSpPr>
        <p:spPr>
          <a:xfrm>
            <a:off x="152400" y="1143000"/>
            <a:ext cx="8991600" cy="4526100"/>
          </a:xfrm>
        </p:spPr>
        <p:txBody>
          <a:bodyPr/>
          <a:lstStyle/>
          <a:p>
            <a:r>
              <a:rPr lang="en-US" sz="2400" dirty="0"/>
              <a:t>With certain values on the thresholds:</a:t>
            </a:r>
          </a:p>
          <a:p>
            <a:pPr lvl="1"/>
            <a:r>
              <a:rPr lang="en-US" sz="2000" b="1" dirty="0">
                <a:solidFill>
                  <a:srgbClr val="800000"/>
                </a:solidFill>
              </a:rPr>
              <a:t>intersection threshold = 0.6,  membership threshold = 0.3,   member-intersection threshold = 0.5</a:t>
            </a:r>
          </a:p>
          <a:p>
            <a:pPr lvl="1"/>
            <a:r>
              <a:rPr lang="en-US" sz="2000" dirty="0"/>
              <a:t>Number of nodes: 200</a:t>
            </a:r>
          </a:p>
          <a:p>
            <a:pPr lvl="1"/>
            <a:r>
              <a:rPr lang="en-US" sz="2000" dirty="0"/>
              <a:t>Number of groups: 256</a:t>
            </a:r>
          </a:p>
          <a:p>
            <a:pPr lvl="1"/>
            <a:r>
              <a:rPr lang="en-US" sz="2000" dirty="0"/>
              <a:t>Average Group Size: 4.1</a:t>
            </a:r>
          </a:p>
          <a:p>
            <a:pPr lvl="1"/>
            <a:r>
              <a:rPr lang="en-US" sz="2000" dirty="0"/>
              <a:t>Average member attendance: 91%</a:t>
            </a:r>
          </a:p>
          <a:p>
            <a:r>
              <a:rPr lang="en-US" sz="2400" b="1" dirty="0">
                <a:solidFill>
                  <a:srgbClr val="79463D"/>
                </a:solidFill>
              </a:rPr>
              <a:t>Higher levels of thresholds</a:t>
            </a:r>
            <a:r>
              <a:rPr lang="en-US" sz="2400" dirty="0"/>
              <a:t>: smaller groups with higher attendance than the current groups</a:t>
            </a:r>
          </a:p>
          <a:p>
            <a:r>
              <a:rPr lang="en-US" sz="2400" b="1" dirty="0">
                <a:solidFill>
                  <a:srgbClr val="79463D"/>
                </a:solidFill>
              </a:rPr>
              <a:t>Lower levels of thresholds</a:t>
            </a:r>
            <a:r>
              <a:rPr lang="en-US" sz="2400" dirty="0"/>
              <a:t>: Larger groups with lower attendance than the current groups</a:t>
            </a:r>
          </a:p>
          <a:p>
            <a:endParaRPr lang="en-US" sz="2400" dirty="0"/>
          </a:p>
          <a:p>
            <a:pPr lvl="1"/>
            <a:endParaRPr lang="en-US" dirty="0"/>
          </a:p>
        </p:txBody>
      </p:sp>
      <p:sp>
        <p:nvSpPr>
          <p:cNvPr id="4" name="Rectangle 3"/>
          <p:cNvSpPr/>
          <p:nvPr/>
        </p:nvSpPr>
        <p:spPr>
          <a:xfrm>
            <a:off x="1295400" y="5943600"/>
            <a:ext cx="6705600" cy="738664"/>
          </a:xfrm>
          <a:prstGeom prst="rect">
            <a:avLst/>
          </a:prstGeom>
        </p:spPr>
        <p:txBody>
          <a:bodyPr wrap="square">
            <a:spAutoFit/>
          </a:bodyPr>
          <a:lstStyle/>
          <a:p>
            <a:r>
              <a:rPr lang="en-US" dirty="0"/>
              <a:t>Impact of Attributes on Group Formation, Ashwin </a:t>
            </a:r>
            <a:r>
              <a:rPr lang="en-US" dirty="0" err="1"/>
              <a:t>Bahulkar</a:t>
            </a:r>
            <a:r>
              <a:rPr lang="en-US" dirty="0"/>
              <a:t>, Boleslaw K. Szymanski, Kevin Chan, and Omar </a:t>
            </a:r>
            <a:r>
              <a:rPr lang="en-US" dirty="0" err="1"/>
              <a:t>Lizardo</a:t>
            </a:r>
            <a:r>
              <a:rPr lang="en-US" dirty="0"/>
              <a:t>, International Conference on Advances in Social Networks Analysis and Mining (ASONAM), Barcelona, Spain, 2018. </a:t>
            </a:r>
          </a:p>
        </p:txBody>
      </p:sp>
      <p:sp>
        <p:nvSpPr>
          <p:cNvPr id="5" name="Slide Number Placeholder 4">
            <a:extLst>
              <a:ext uri="{FF2B5EF4-FFF2-40B4-BE49-F238E27FC236}">
                <a16:creationId xmlns:a16="http://schemas.microsoft.com/office/drawing/2014/main" id="{83BD770A-0186-294C-BFC8-B3A99B15DF8E}"/>
              </a:ext>
            </a:extLst>
          </p:cNvPr>
          <p:cNvSpPr>
            <a:spLocks noGrp="1"/>
          </p:cNvSpPr>
          <p:nvPr>
            <p:ph type="sldNum" sz="quarter" idx="12"/>
          </p:nvPr>
        </p:nvSpPr>
        <p:spPr/>
        <p:txBody>
          <a:bodyPr/>
          <a:lstStyle/>
          <a:p>
            <a:fld id="{F3081D5E-FE68-4115-B6F4-4735CF4DEAE8}" type="slidenum">
              <a:rPr lang="ru-RU" smtClean="0"/>
              <a:pPr/>
              <a:t>44</a:t>
            </a:fld>
            <a:endParaRPr lang="ru-RU"/>
          </a:p>
        </p:txBody>
      </p:sp>
    </p:spTree>
    <p:extLst>
      <p:ext uri="{BB962C8B-B14F-4D97-AF65-F5344CB8AC3E}">
        <p14:creationId xmlns:p14="http://schemas.microsoft.com/office/powerpoint/2010/main" val="2296438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dirty="0">
                <a:solidFill>
                  <a:srgbClr val="C00000"/>
                </a:solidFill>
                <a:latin typeface="+mn-lt"/>
              </a:rPr>
              <a:t>Group relations significance </a:t>
            </a:r>
          </a:p>
        </p:txBody>
      </p:sp>
      <p:sp>
        <p:nvSpPr>
          <p:cNvPr id="3" name="Content Placeholder 2"/>
          <p:cNvSpPr>
            <a:spLocks noGrp="1"/>
          </p:cNvSpPr>
          <p:nvPr>
            <p:ph idx="1"/>
          </p:nvPr>
        </p:nvSpPr>
        <p:spPr>
          <a:xfrm>
            <a:off x="381000" y="1143000"/>
            <a:ext cx="8610600" cy="5181600"/>
          </a:xfrm>
        </p:spPr>
        <p:txBody>
          <a:bodyPr/>
          <a:lstStyle/>
          <a:p>
            <a:r>
              <a:rPr lang="en-US" sz="2400" dirty="0"/>
              <a:t>In the </a:t>
            </a:r>
            <a:r>
              <a:rPr lang="en-US" sz="2400" b="1" dirty="0">
                <a:solidFill>
                  <a:srgbClr val="800000"/>
                </a:solidFill>
              </a:rPr>
              <a:t>communication layer </a:t>
            </a:r>
            <a:r>
              <a:rPr lang="en-US" sz="2400" dirty="0"/>
              <a:t>of the network:</a:t>
            </a:r>
          </a:p>
          <a:p>
            <a:pPr lvl="1"/>
            <a:r>
              <a:rPr lang="en-US" sz="1800" dirty="0"/>
              <a:t>Communication Contacts are </a:t>
            </a:r>
            <a:r>
              <a:rPr lang="en-US" sz="1800" b="1" dirty="0">
                <a:solidFill>
                  <a:srgbClr val="800000"/>
                </a:solidFill>
              </a:rPr>
              <a:t>by definition </a:t>
            </a:r>
            <a:r>
              <a:rPr lang="en-US" sz="1800" dirty="0"/>
              <a:t>1</a:t>
            </a:r>
            <a:r>
              <a:rPr lang="en-US" sz="1800" dirty="0">
                <a:solidFill>
                  <a:srgbClr val="800000"/>
                </a:solidFill>
              </a:rPr>
              <a:t> </a:t>
            </a:r>
            <a:r>
              <a:rPr lang="en-US" sz="1800" dirty="0"/>
              <a:t>hop away</a:t>
            </a:r>
          </a:p>
          <a:p>
            <a:pPr lvl="1"/>
            <a:r>
              <a:rPr lang="en-US" sz="1800" dirty="0"/>
              <a:t>Group Contacts are &lt; 2 hops away from each other</a:t>
            </a:r>
          </a:p>
          <a:p>
            <a:pPr lvl="1"/>
            <a:r>
              <a:rPr lang="en-US" sz="1800" dirty="0"/>
              <a:t>A random two nodes are 4 hops away </a:t>
            </a:r>
          </a:p>
          <a:p>
            <a:r>
              <a:rPr lang="en-US" sz="2400" dirty="0"/>
              <a:t>In the</a:t>
            </a:r>
            <a:r>
              <a:rPr lang="en-US" sz="2400" dirty="0">
                <a:solidFill>
                  <a:srgbClr val="79463D"/>
                </a:solidFill>
              </a:rPr>
              <a:t> </a:t>
            </a:r>
            <a:r>
              <a:rPr lang="en-US" sz="2400" b="1" dirty="0">
                <a:solidFill>
                  <a:srgbClr val="79463D"/>
                </a:solidFill>
              </a:rPr>
              <a:t>nomination layer</a:t>
            </a:r>
            <a:r>
              <a:rPr lang="en-US" sz="2400" dirty="0"/>
              <a:t>:</a:t>
            </a:r>
          </a:p>
          <a:p>
            <a:pPr lvl="1"/>
            <a:r>
              <a:rPr lang="en-US" sz="1800" dirty="0"/>
              <a:t>Random two contacts are 4 hops away</a:t>
            </a:r>
          </a:p>
          <a:p>
            <a:pPr lvl="1"/>
            <a:r>
              <a:rPr lang="en-US" sz="1800" dirty="0"/>
              <a:t>Group Contacts are 2.5 hops away</a:t>
            </a:r>
          </a:p>
          <a:p>
            <a:pPr lvl="1"/>
            <a:r>
              <a:rPr lang="en-US" sz="1800" dirty="0"/>
              <a:t>Communication Contacts are 1.2 hops away</a:t>
            </a:r>
          </a:p>
          <a:p>
            <a:pPr lvl="1"/>
            <a:r>
              <a:rPr lang="en-US" sz="1800" dirty="0"/>
              <a:t>Nomination Contacts are </a:t>
            </a:r>
            <a:r>
              <a:rPr lang="en-US" sz="1800" b="1" dirty="0">
                <a:solidFill>
                  <a:srgbClr val="800000"/>
                </a:solidFill>
              </a:rPr>
              <a:t>by definition</a:t>
            </a:r>
            <a:r>
              <a:rPr lang="en-US" sz="1800" dirty="0">
                <a:solidFill>
                  <a:srgbClr val="800000"/>
                </a:solidFill>
              </a:rPr>
              <a:t> </a:t>
            </a:r>
            <a:r>
              <a:rPr lang="en-US" sz="1800" dirty="0"/>
              <a:t>1 hop away </a:t>
            </a:r>
          </a:p>
          <a:p>
            <a:pPr lvl="1"/>
            <a:endParaRPr lang="en-US" sz="1800" dirty="0"/>
          </a:p>
          <a:p>
            <a:r>
              <a:rPr lang="en-US" sz="2400" dirty="0"/>
              <a:t>Implication: Although group contacts are not as “close” as communication or nomination contacts, they are “closer” than random pair of nodes. </a:t>
            </a:r>
          </a:p>
          <a:p>
            <a:endParaRPr lang="en-US" sz="2000" dirty="0"/>
          </a:p>
        </p:txBody>
      </p:sp>
      <p:sp>
        <p:nvSpPr>
          <p:cNvPr id="4" name="Slide Number Placeholder 3">
            <a:extLst>
              <a:ext uri="{FF2B5EF4-FFF2-40B4-BE49-F238E27FC236}">
                <a16:creationId xmlns:a16="http://schemas.microsoft.com/office/drawing/2014/main" id="{A3C50C36-C38B-C44D-A648-F1F952F99CFC}"/>
              </a:ext>
            </a:extLst>
          </p:cNvPr>
          <p:cNvSpPr>
            <a:spLocks noGrp="1"/>
          </p:cNvSpPr>
          <p:nvPr>
            <p:ph type="sldNum" sz="quarter" idx="12"/>
          </p:nvPr>
        </p:nvSpPr>
        <p:spPr/>
        <p:txBody>
          <a:bodyPr/>
          <a:lstStyle/>
          <a:p>
            <a:fld id="{F3081D5E-FE68-4115-B6F4-4735CF4DEAE8}" type="slidenum">
              <a:rPr lang="ru-RU" smtClean="0"/>
              <a:pPr/>
              <a:t>45</a:t>
            </a:fld>
            <a:endParaRPr lang="ru-RU"/>
          </a:p>
        </p:txBody>
      </p:sp>
    </p:spTree>
    <p:extLst>
      <p:ext uri="{BB962C8B-B14F-4D97-AF65-F5344CB8AC3E}">
        <p14:creationId xmlns:p14="http://schemas.microsoft.com/office/powerpoint/2010/main" val="4042529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solidFill>
                  <a:srgbClr val="C00000"/>
                </a:solidFill>
                <a:latin typeface="+mn-lt"/>
              </a:rPr>
              <a:t>Clustering of groups on attributes</a:t>
            </a:r>
          </a:p>
        </p:txBody>
      </p:sp>
      <p:sp>
        <p:nvSpPr>
          <p:cNvPr id="3" name="Content Placeholder 2"/>
          <p:cNvSpPr>
            <a:spLocks noGrp="1"/>
          </p:cNvSpPr>
          <p:nvPr>
            <p:ph idx="1"/>
          </p:nvPr>
        </p:nvSpPr>
        <p:spPr>
          <a:xfrm>
            <a:off x="457200" y="1066800"/>
            <a:ext cx="8229600" cy="4526100"/>
          </a:xfrm>
        </p:spPr>
        <p:txBody>
          <a:bodyPr/>
          <a:lstStyle/>
          <a:p>
            <a:r>
              <a:rPr lang="en-US" sz="2400" dirty="0"/>
              <a:t>Groups are clustered based on attributes </a:t>
            </a:r>
          </a:p>
          <a:p>
            <a:r>
              <a:rPr lang="en-US" sz="2400" dirty="0"/>
              <a:t>Vector for </a:t>
            </a:r>
            <a:r>
              <a:rPr lang="en-US" sz="2400" dirty="0" err="1"/>
              <a:t>group:percentage</a:t>
            </a:r>
            <a:r>
              <a:rPr lang="en-US" sz="2400" dirty="0"/>
              <a:t> of members with particular attribute value. All values form a vector.</a:t>
            </a:r>
          </a:p>
          <a:p>
            <a:r>
              <a:rPr lang="en-US" sz="2400" dirty="0"/>
              <a:t>Neat, opinion based clusters of groups are seen.</a:t>
            </a:r>
          </a:p>
          <a:p>
            <a:pPr lvl="3"/>
            <a:endParaRPr lang="en-US" dirty="0"/>
          </a:p>
        </p:txBody>
      </p:sp>
      <p:sp>
        <p:nvSpPr>
          <p:cNvPr id="5" name="Oval 4"/>
          <p:cNvSpPr/>
          <p:nvPr/>
        </p:nvSpPr>
        <p:spPr>
          <a:xfrm>
            <a:off x="2438400" y="3165363"/>
            <a:ext cx="1143000" cy="990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5105400" y="3200400"/>
            <a:ext cx="1143000" cy="990600"/>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4084886" y="4953000"/>
            <a:ext cx="1143000" cy="990600"/>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6019800" y="4918453"/>
            <a:ext cx="1143000" cy="990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2423443" y="4953000"/>
            <a:ext cx="1143000" cy="990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914400" y="3516868"/>
            <a:ext cx="601810" cy="369332"/>
          </a:xfrm>
          <a:prstGeom prst="rect">
            <a:avLst/>
          </a:prstGeom>
          <a:noFill/>
        </p:spPr>
        <p:txBody>
          <a:bodyPr wrap="none" rtlCol="0">
            <a:spAutoFit/>
          </a:bodyPr>
          <a:lstStyle/>
          <a:p>
            <a:r>
              <a:rPr lang="en-US" dirty="0"/>
              <a:t>K=2</a:t>
            </a:r>
          </a:p>
        </p:txBody>
      </p:sp>
      <p:sp>
        <p:nvSpPr>
          <p:cNvPr id="12" name="TextBox 11"/>
          <p:cNvSpPr txBox="1"/>
          <p:nvPr/>
        </p:nvSpPr>
        <p:spPr>
          <a:xfrm>
            <a:off x="914400" y="5257800"/>
            <a:ext cx="601810" cy="369332"/>
          </a:xfrm>
          <a:prstGeom prst="rect">
            <a:avLst/>
          </a:prstGeom>
          <a:noFill/>
        </p:spPr>
        <p:txBody>
          <a:bodyPr wrap="none" rtlCol="0">
            <a:spAutoFit/>
          </a:bodyPr>
          <a:lstStyle/>
          <a:p>
            <a:r>
              <a:rPr lang="en-US" dirty="0"/>
              <a:t>K=3</a:t>
            </a:r>
          </a:p>
        </p:txBody>
      </p:sp>
      <p:cxnSp>
        <p:nvCxnSpPr>
          <p:cNvPr id="14" name="Straight Arrow Connector 13"/>
          <p:cNvCxnSpPr>
            <a:stCxn id="5" idx="4"/>
            <a:endCxn id="9" idx="0"/>
          </p:cNvCxnSpPr>
          <p:nvPr/>
        </p:nvCxnSpPr>
        <p:spPr>
          <a:xfrm flipH="1">
            <a:off x="2994943" y="4155963"/>
            <a:ext cx="14957" cy="7970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a:stCxn id="6" idx="4"/>
            <a:endCxn id="7" idx="0"/>
          </p:cNvCxnSpPr>
          <p:nvPr/>
        </p:nvCxnSpPr>
        <p:spPr>
          <a:xfrm flipH="1">
            <a:off x="4656386" y="4191000"/>
            <a:ext cx="1020514"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4"/>
            <a:endCxn id="8" idx="0"/>
          </p:cNvCxnSpPr>
          <p:nvPr/>
        </p:nvCxnSpPr>
        <p:spPr>
          <a:xfrm>
            <a:off x="5676900" y="4191000"/>
            <a:ext cx="914400" cy="7274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170486" y="4155963"/>
            <a:ext cx="1485900" cy="646331"/>
          </a:xfrm>
          <a:prstGeom prst="rect">
            <a:avLst/>
          </a:prstGeom>
          <a:noFill/>
        </p:spPr>
        <p:txBody>
          <a:bodyPr wrap="square" rtlCol="0">
            <a:spAutoFit/>
          </a:bodyPr>
          <a:lstStyle/>
          <a:p>
            <a:r>
              <a:rPr lang="en-US" dirty="0" err="1"/>
              <a:t>Conserva-tive</a:t>
            </a:r>
            <a:r>
              <a:rPr lang="en-US" dirty="0"/>
              <a:t> groups</a:t>
            </a:r>
          </a:p>
        </p:txBody>
      </p:sp>
      <p:sp>
        <p:nvSpPr>
          <p:cNvPr id="23" name="TextBox 22"/>
          <p:cNvSpPr txBox="1"/>
          <p:nvPr/>
        </p:nvSpPr>
        <p:spPr>
          <a:xfrm>
            <a:off x="6419850" y="3239869"/>
            <a:ext cx="1485900" cy="923330"/>
          </a:xfrm>
          <a:prstGeom prst="rect">
            <a:avLst/>
          </a:prstGeom>
          <a:noFill/>
        </p:spPr>
        <p:txBody>
          <a:bodyPr wrap="square" rtlCol="0">
            <a:spAutoFit/>
          </a:bodyPr>
          <a:lstStyle/>
          <a:p>
            <a:r>
              <a:rPr lang="en-US" dirty="0"/>
              <a:t>Liberal leaning groups</a:t>
            </a:r>
          </a:p>
        </p:txBody>
      </p:sp>
      <p:sp>
        <p:nvSpPr>
          <p:cNvPr id="24" name="TextBox 23"/>
          <p:cNvSpPr txBox="1"/>
          <p:nvPr/>
        </p:nvSpPr>
        <p:spPr>
          <a:xfrm>
            <a:off x="6019800" y="5909053"/>
            <a:ext cx="1485900" cy="923330"/>
          </a:xfrm>
          <a:prstGeom prst="rect">
            <a:avLst/>
          </a:prstGeom>
          <a:noFill/>
        </p:spPr>
        <p:txBody>
          <a:bodyPr wrap="square" rtlCol="0">
            <a:spAutoFit/>
          </a:bodyPr>
          <a:lstStyle/>
          <a:p>
            <a:r>
              <a:rPr lang="en-US" dirty="0"/>
              <a:t>Strongly Liberal groups</a:t>
            </a:r>
          </a:p>
        </p:txBody>
      </p:sp>
      <p:sp>
        <p:nvSpPr>
          <p:cNvPr id="25" name="TextBox 24"/>
          <p:cNvSpPr txBox="1"/>
          <p:nvPr/>
        </p:nvSpPr>
        <p:spPr>
          <a:xfrm>
            <a:off x="3913436" y="5961377"/>
            <a:ext cx="1485900" cy="923330"/>
          </a:xfrm>
          <a:prstGeom prst="rect">
            <a:avLst/>
          </a:prstGeom>
          <a:noFill/>
        </p:spPr>
        <p:txBody>
          <a:bodyPr wrap="square" rtlCol="0">
            <a:spAutoFit/>
          </a:bodyPr>
          <a:lstStyle/>
          <a:p>
            <a:r>
              <a:rPr lang="en-US" dirty="0"/>
              <a:t>Moderately Liberal groups</a:t>
            </a:r>
          </a:p>
        </p:txBody>
      </p:sp>
      <p:sp>
        <p:nvSpPr>
          <p:cNvPr id="4" name="Slide Number Placeholder 3">
            <a:extLst>
              <a:ext uri="{FF2B5EF4-FFF2-40B4-BE49-F238E27FC236}">
                <a16:creationId xmlns:a16="http://schemas.microsoft.com/office/drawing/2014/main" id="{4ECB889B-FFC6-FC44-A653-4F1628BEFA76}"/>
              </a:ext>
            </a:extLst>
          </p:cNvPr>
          <p:cNvSpPr>
            <a:spLocks noGrp="1"/>
          </p:cNvSpPr>
          <p:nvPr>
            <p:ph type="sldNum" sz="quarter" idx="12"/>
          </p:nvPr>
        </p:nvSpPr>
        <p:spPr/>
        <p:txBody>
          <a:bodyPr/>
          <a:lstStyle/>
          <a:p>
            <a:fld id="{F3081D5E-FE68-4115-B6F4-4735CF4DEAE8}" type="slidenum">
              <a:rPr lang="ru-RU" smtClean="0"/>
              <a:pPr/>
              <a:t>46</a:t>
            </a:fld>
            <a:endParaRPr lang="ru-RU"/>
          </a:p>
        </p:txBody>
      </p:sp>
    </p:spTree>
    <p:extLst>
      <p:ext uri="{BB962C8B-B14F-4D97-AF65-F5344CB8AC3E}">
        <p14:creationId xmlns:p14="http://schemas.microsoft.com/office/powerpoint/2010/main" val="32661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normAutofit/>
          </a:bodyPr>
          <a:lstStyle/>
          <a:p>
            <a:r>
              <a:rPr lang="en-US" sz="2800" dirty="0">
                <a:solidFill>
                  <a:srgbClr val="C00000"/>
                </a:solidFill>
                <a:latin typeface="+mn-lt"/>
              </a:rPr>
              <a:t>Modeling group membership decisions</a:t>
            </a:r>
          </a:p>
        </p:txBody>
      </p:sp>
      <p:sp>
        <p:nvSpPr>
          <p:cNvPr id="3" name="Content Placeholder 2"/>
          <p:cNvSpPr>
            <a:spLocks noGrp="1"/>
          </p:cNvSpPr>
          <p:nvPr>
            <p:ph idx="1"/>
          </p:nvPr>
        </p:nvSpPr>
        <p:spPr>
          <a:xfrm>
            <a:off x="457200" y="1066800"/>
            <a:ext cx="8229600" cy="4526100"/>
          </a:xfrm>
        </p:spPr>
        <p:txBody>
          <a:bodyPr/>
          <a:lstStyle/>
          <a:p>
            <a:r>
              <a:rPr lang="en-US" dirty="0"/>
              <a:t>People make the following kinds of choices:</a:t>
            </a:r>
          </a:p>
          <a:p>
            <a:pPr lvl="1"/>
            <a:r>
              <a:rPr lang="en-US" dirty="0"/>
              <a:t>Join a new group</a:t>
            </a:r>
          </a:p>
          <a:p>
            <a:pPr lvl="1"/>
            <a:r>
              <a:rPr lang="en-US" dirty="0"/>
              <a:t>Leave an existing groups</a:t>
            </a:r>
          </a:p>
          <a:p>
            <a:pPr lvl="1"/>
            <a:r>
              <a:rPr lang="en-US" dirty="0"/>
              <a:t>Change an opinion </a:t>
            </a:r>
          </a:p>
          <a:p>
            <a:pPr lvl="1"/>
            <a:endParaRPr lang="en-US" dirty="0"/>
          </a:p>
          <a:p>
            <a:r>
              <a:rPr lang="en-US" dirty="0"/>
              <a:t>Nodes derive benefit from group membership:</a:t>
            </a:r>
          </a:p>
          <a:p>
            <a:pPr lvl="1"/>
            <a:r>
              <a:rPr lang="en-US" dirty="0"/>
              <a:t>Through interactions</a:t>
            </a:r>
          </a:p>
          <a:p>
            <a:pPr lvl="1"/>
            <a:r>
              <a:rPr lang="en-US" dirty="0"/>
              <a:t>Through level of friendliness of discussion measured by similarity of opinions in a group</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A7952F0-E4FC-2F40-B150-5215B132767D}"/>
              </a:ext>
            </a:extLst>
          </p:cNvPr>
          <p:cNvSpPr>
            <a:spLocks noGrp="1"/>
          </p:cNvSpPr>
          <p:nvPr>
            <p:ph type="sldNum" sz="quarter" idx="12"/>
          </p:nvPr>
        </p:nvSpPr>
        <p:spPr/>
        <p:txBody>
          <a:bodyPr/>
          <a:lstStyle/>
          <a:p>
            <a:fld id="{F3081D5E-FE68-4115-B6F4-4735CF4DEAE8}" type="slidenum">
              <a:rPr lang="ru-RU" smtClean="0"/>
              <a:pPr/>
              <a:t>47</a:t>
            </a:fld>
            <a:endParaRPr lang="ru-RU"/>
          </a:p>
        </p:txBody>
      </p:sp>
    </p:spTree>
    <p:extLst>
      <p:ext uri="{BB962C8B-B14F-4D97-AF65-F5344CB8AC3E}">
        <p14:creationId xmlns:p14="http://schemas.microsoft.com/office/powerpoint/2010/main" val="202594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solidFill>
                  <a:srgbClr val="C00000"/>
                </a:solidFill>
                <a:latin typeface="+mn-lt"/>
              </a:rPr>
              <a:t>Problem statement</a:t>
            </a:r>
          </a:p>
        </p:txBody>
      </p:sp>
      <p:sp>
        <p:nvSpPr>
          <p:cNvPr id="3" name="Content Placeholder 2"/>
          <p:cNvSpPr>
            <a:spLocks noGrp="1"/>
          </p:cNvSpPr>
          <p:nvPr>
            <p:ph idx="1"/>
          </p:nvPr>
        </p:nvSpPr>
        <p:spPr>
          <a:xfrm>
            <a:off x="457200" y="1295400"/>
            <a:ext cx="8229600" cy="1524000"/>
          </a:xfrm>
        </p:spPr>
        <p:txBody>
          <a:bodyPr>
            <a:noAutofit/>
          </a:bodyPr>
          <a:lstStyle/>
          <a:p>
            <a:r>
              <a:rPr lang="en-US" sz="2400" dirty="0"/>
              <a:t>Predict  which changes people will make:</a:t>
            </a:r>
          </a:p>
          <a:p>
            <a:pPr lvl="1"/>
            <a:r>
              <a:rPr lang="en-US" sz="2400" dirty="0"/>
              <a:t>Which new groups will a person join</a:t>
            </a:r>
          </a:p>
          <a:p>
            <a:pPr lvl="1"/>
            <a:r>
              <a:rPr lang="en-US" sz="2400" dirty="0"/>
              <a:t>Which groups will a person leave</a:t>
            </a:r>
          </a:p>
          <a:p>
            <a:pPr lvl="1"/>
            <a:r>
              <a:rPr lang="en-US" sz="2400" dirty="0"/>
              <a:t>Which opinions will a person change</a:t>
            </a:r>
          </a:p>
        </p:txBody>
      </p:sp>
      <p:sp>
        <p:nvSpPr>
          <p:cNvPr id="4" name="Oval 3"/>
          <p:cNvSpPr/>
          <p:nvPr/>
        </p:nvSpPr>
        <p:spPr>
          <a:xfrm>
            <a:off x="533400" y="4069648"/>
            <a:ext cx="304800" cy="3048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rapezoid 4"/>
          <p:cNvSpPr/>
          <p:nvPr/>
        </p:nvSpPr>
        <p:spPr>
          <a:xfrm>
            <a:off x="533400" y="4396723"/>
            <a:ext cx="304800" cy="398387"/>
          </a:xfrm>
          <a:prstGeom prst="trapezoi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2024046" y="3787123"/>
            <a:ext cx="304800" cy="3048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2743200" y="3764848"/>
            <a:ext cx="304800" cy="3048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2362200" y="3423510"/>
            <a:ext cx="304800" cy="3048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2422917" y="4091923"/>
            <a:ext cx="304800" cy="30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2185939" y="5288848"/>
            <a:ext cx="304800" cy="30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905093" y="5266573"/>
            <a:ext cx="304800" cy="30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2545345" y="4925235"/>
            <a:ext cx="304800" cy="3048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2584810" y="5593648"/>
            <a:ext cx="304800" cy="30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3048000" y="3423510"/>
            <a:ext cx="1524000" cy="646331"/>
          </a:xfrm>
          <a:prstGeom prst="rect">
            <a:avLst/>
          </a:prstGeom>
          <a:noFill/>
        </p:spPr>
        <p:txBody>
          <a:bodyPr wrap="square" rtlCol="0">
            <a:spAutoFit/>
          </a:bodyPr>
          <a:lstStyle/>
          <a:p>
            <a:r>
              <a:rPr lang="en-US" dirty="0"/>
              <a:t>More interactions</a:t>
            </a:r>
          </a:p>
        </p:txBody>
      </p:sp>
      <p:sp>
        <p:nvSpPr>
          <p:cNvPr id="26" name="TextBox 25"/>
          <p:cNvSpPr txBox="1"/>
          <p:nvPr/>
        </p:nvSpPr>
        <p:spPr>
          <a:xfrm>
            <a:off x="3209893" y="4795110"/>
            <a:ext cx="1524000" cy="646331"/>
          </a:xfrm>
          <a:prstGeom prst="rect">
            <a:avLst/>
          </a:prstGeom>
          <a:noFill/>
        </p:spPr>
        <p:txBody>
          <a:bodyPr wrap="square" rtlCol="0">
            <a:spAutoFit/>
          </a:bodyPr>
          <a:lstStyle/>
          <a:p>
            <a:r>
              <a:rPr lang="en-US" dirty="0"/>
              <a:t>Less interactions</a:t>
            </a:r>
          </a:p>
        </p:txBody>
      </p:sp>
      <p:cxnSp>
        <p:nvCxnSpPr>
          <p:cNvPr id="28" name="Straight Arrow Connector 27"/>
          <p:cNvCxnSpPr/>
          <p:nvPr/>
        </p:nvCxnSpPr>
        <p:spPr>
          <a:xfrm flipV="1">
            <a:off x="914400" y="4091923"/>
            <a:ext cx="1109646"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cxnSpLocks/>
          </p:cNvCxnSpPr>
          <p:nvPr/>
        </p:nvCxnSpPr>
        <p:spPr>
          <a:xfrm>
            <a:off x="927616" y="4482819"/>
            <a:ext cx="1096430" cy="6170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057430" y="3722591"/>
            <a:ext cx="966616" cy="369332"/>
          </a:xfrm>
          <a:prstGeom prst="rect">
            <a:avLst/>
          </a:prstGeom>
          <a:noFill/>
        </p:spPr>
        <p:txBody>
          <a:bodyPr wrap="square" rtlCol="0">
            <a:spAutoFit/>
          </a:bodyPr>
          <a:lstStyle/>
          <a:p>
            <a:r>
              <a:rPr lang="en-US" dirty="0"/>
              <a:t>Stay?</a:t>
            </a:r>
          </a:p>
        </p:txBody>
      </p:sp>
      <p:sp>
        <p:nvSpPr>
          <p:cNvPr id="34" name="TextBox 33"/>
          <p:cNvSpPr txBox="1"/>
          <p:nvPr/>
        </p:nvSpPr>
        <p:spPr>
          <a:xfrm>
            <a:off x="927616" y="4928508"/>
            <a:ext cx="966616" cy="369332"/>
          </a:xfrm>
          <a:prstGeom prst="rect">
            <a:avLst/>
          </a:prstGeom>
          <a:noFill/>
        </p:spPr>
        <p:txBody>
          <a:bodyPr wrap="square" rtlCol="0">
            <a:spAutoFit/>
          </a:bodyPr>
          <a:lstStyle/>
          <a:p>
            <a:r>
              <a:rPr lang="en-US" dirty="0"/>
              <a:t>Leave?</a:t>
            </a:r>
          </a:p>
        </p:txBody>
      </p:sp>
      <p:sp>
        <p:nvSpPr>
          <p:cNvPr id="55" name="Oval 54"/>
          <p:cNvSpPr/>
          <p:nvPr/>
        </p:nvSpPr>
        <p:spPr>
          <a:xfrm>
            <a:off x="6150361" y="3787123"/>
            <a:ext cx="304800" cy="3048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6869515" y="3764848"/>
            <a:ext cx="304800" cy="3048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6488515" y="3423510"/>
            <a:ext cx="304800" cy="3048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6549232" y="4091923"/>
            <a:ext cx="304800" cy="30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6312254" y="5288848"/>
            <a:ext cx="304800" cy="30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7031408" y="5266573"/>
            <a:ext cx="304800" cy="30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671660" y="4925235"/>
            <a:ext cx="304800" cy="3048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6711125" y="5593648"/>
            <a:ext cx="304800" cy="30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TextBox 62"/>
          <p:cNvSpPr txBox="1"/>
          <p:nvPr/>
        </p:nvSpPr>
        <p:spPr>
          <a:xfrm>
            <a:off x="7174315" y="3423510"/>
            <a:ext cx="1524000" cy="646331"/>
          </a:xfrm>
          <a:prstGeom prst="rect">
            <a:avLst/>
          </a:prstGeom>
          <a:noFill/>
        </p:spPr>
        <p:txBody>
          <a:bodyPr wrap="square" rtlCol="0">
            <a:spAutoFit/>
          </a:bodyPr>
          <a:lstStyle/>
          <a:p>
            <a:r>
              <a:rPr lang="en-US" dirty="0"/>
              <a:t>More interactions</a:t>
            </a:r>
          </a:p>
        </p:txBody>
      </p:sp>
      <p:sp>
        <p:nvSpPr>
          <p:cNvPr id="64" name="TextBox 63"/>
          <p:cNvSpPr txBox="1"/>
          <p:nvPr/>
        </p:nvSpPr>
        <p:spPr>
          <a:xfrm>
            <a:off x="7336208" y="4795110"/>
            <a:ext cx="1524000" cy="646331"/>
          </a:xfrm>
          <a:prstGeom prst="rect">
            <a:avLst/>
          </a:prstGeom>
          <a:noFill/>
        </p:spPr>
        <p:txBody>
          <a:bodyPr wrap="square" rtlCol="0">
            <a:spAutoFit/>
          </a:bodyPr>
          <a:lstStyle/>
          <a:p>
            <a:r>
              <a:rPr lang="en-US" dirty="0"/>
              <a:t>More interactions</a:t>
            </a:r>
          </a:p>
        </p:txBody>
      </p:sp>
      <p:cxnSp>
        <p:nvCxnSpPr>
          <p:cNvPr id="65" name="Straight Arrow Connector 64"/>
          <p:cNvCxnSpPr/>
          <p:nvPr/>
        </p:nvCxnSpPr>
        <p:spPr>
          <a:xfrm flipV="1">
            <a:off x="5040715" y="4148962"/>
            <a:ext cx="1109646"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cxnSpLocks/>
          </p:cNvCxnSpPr>
          <p:nvPr/>
        </p:nvCxnSpPr>
        <p:spPr>
          <a:xfrm>
            <a:off x="5053931" y="4529962"/>
            <a:ext cx="1096430" cy="5699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183745" y="3722591"/>
            <a:ext cx="966616" cy="369332"/>
          </a:xfrm>
          <a:prstGeom prst="rect">
            <a:avLst/>
          </a:prstGeom>
          <a:noFill/>
        </p:spPr>
        <p:txBody>
          <a:bodyPr wrap="square" rtlCol="0">
            <a:spAutoFit/>
          </a:bodyPr>
          <a:lstStyle/>
          <a:p>
            <a:r>
              <a:rPr lang="en-US" dirty="0"/>
              <a:t>Join</a:t>
            </a:r>
          </a:p>
        </p:txBody>
      </p:sp>
      <p:sp>
        <p:nvSpPr>
          <p:cNvPr id="68" name="TextBox 67"/>
          <p:cNvSpPr txBox="1"/>
          <p:nvPr/>
        </p:nvSpPr>
        <p:spPr>
          <a:xfrm>
            <a:off x="5053931" y="5096470"/>
            <a:ext cx="1096430" cy="923330"/>
          </a:xfrm>
          <a:prstGeom prst="rect">
            <a:avLst/>
          </a:prstGeom>
          <a:noFill/>
        </p:spPr>
        <p:txBody>
          <a:bodyPr wrap="square" rtlCol="0">
            <a:spAutoFit/>
          </a:bodyPr>
          <a:lstStyle/>
          <a:p>
            <a:r>
              <a:rPr lang="en-US" dirty="0"/>
              <a:t>Leave or Change opinion?</a:t>
            </a:r>
          </a:p>
        </p:txBody>
      </p:sp>
      <p:sp>
        <p:nvSpPr>
          <p:cNvPr id="6" name="Slide Number Placeholder 5">
            <a:extLst>
              <a:ext uri="{FF2B5EF4-FFF2-40B4-BE49-F238E27FC236}">
                <a16:creationId xmlns:a16="http://schemas.microsoft.com/office/drawing/2014/main" id="{A35CA36E-6D09-154F-8A70-8FAEA3E72348}"/>
              </a:ext>
            </a:extLst>
          </p:cNvPr>
          <p:cNvSpPr>
            <a:spLocks noGrp="1"/>
          </p:cNvSpPr>
          <p:nvPr>
            <p:ph type="sldNum" sz="quarter" idx="12"/>
          </p:nvPr>
        </p:nvSpPr>
        <p:spPr/>
        <p:txBody>
          <a:bodyPr/>
          <a:lstStyle/>
          <a:p>
            <a:fld id="{F3081D5E-FE68-4115-B6F4-4735CF4DEAE8}" type="slidenum">
              <a:rPr lang="ru-RU" smtClean="0"/>
              <a:pPr/>
              <a:t>48</a:t>
            </a:fld>
            <a:endParaRPr lang="ru-RU"/>
          </a:p>
        </p:txBody>
      </p:sp>
      <p:sp>
        <p:nvSpPr>
          <p:cNvPr id="35" name="Oval 34">
            <a:extLst>
              <a:ext uri="{FF2B5EF4-FFF2-40B4-BE49-F238E27FC236}">
                <a16:creationId xmlns:a16="http://schemas.microsoft.com/office/drawing/2014/main" id="{AB4EB931-7124-2044-9C3F-9F0F87CDABF4}"/>
              </a:ext>
            </a:extLst>
          </p:cNvPr>
          <p:cNvSpPr/>
          <p:nvPr/>
        </p:nvSpPr>
        <p:spPr>
          <a:xfrm>
            <a:off x="4598306" y="4065271"/>
            <a:ext cx="304800" cy="3048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rapezoid 35">
            <a:extLst>
              <a:ext uri="{FF2B5EF4-FFF2-40B4-BE49-F238E27FC236}">
                <a16:creationId xmlns:a16="http://schemas.microsoft.com/office/drawing/2014/main" id="{BBFE82A9-026A-D246-8E41-0E4E3B1ACE89}"/>
              </a:ext>
            </a:extLst>
          </p:cNvPr>
          <p:cNvSpPr/>
          <p:nvPr/>
        </p:nvSpPr>
        <p:spPr>
          <a:xfrm>
            <a:off x="4594302" y="4391257"/>
            <a:ext cx="304800" cy="398387"/>
          </a:xfrm>
          <a:prstGeom prst="trapezoi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1628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1E85B1-9494-6240-AC47-697598603843}"/>
              </a:ext>
            </a:extLst>
          </p:cNvPr>
          <p:cNvPicPr>
            <a:picLocks noChangeAspect="1"/>
          </p:cNvPicPr>
          <p:nvPr/>
        </p:nvPicPr>
        <p:blipFill>
          <a:blip r:embed="rId2"/>
          <a:stretch>
            <a:fillRect/>
          </a:stretch>
        </p:blipFill>
        <p:spPr>
          <a:xfrm>
            <a:off x="4115982" y="2438400"/>
            <a:ext cx="2984492" cy="558968"/>
          </a:xfrm>
          <a:prstGeom prst="rect">
            <a:avLst/>
          </a:prstGeom>
        </p:spPr>
      </p:pic>
      <p:sp>
        <p:nvSpPr>
          <p:cNvPr id="2" name="Title 1"/>
          <p:cNvSpPr>
            <a:spLocks noGrp="1"/>
          </p:cNvSpPr>
          <p:nvPr>
            <p:ph type="title"/>
          </p:nvPr>
        </p:nvSpPr>
        <p:spPr>
          <a:xfrm>
            <a:off x="55673" y="266700"/>
            <a:ext cx="9144000" cy="762000"/>
          </a:xfrm>
        </p:spPr>
        <p:txBody>
          <a:bodyPr/>
          <a:lstStyle/>
          <a:p>
            <a:pPr algn="ctr"/>
            <a:r>
              <a:rPr lang="en-US" sz="2800" dirty="0">
                <a:solidFill>
                  <a:srgbClr val="C00000"/>
                </a:solidFill>
                <a:latin typeface="+mn-lt"/>
              </a:rPr>
              <a:t>Selfish model for predicting change </a:t>
            </a:r>
          </a:p>
        </p:txBody>
      </p:sp>
      <p:pic>
        <p:nvPicPr>
          <p:cNvPr id="10" name="Content Placeholder 9" descr="Screen Shot 2019-06-17 at 3.30.47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26" t="-38269" r="326" b="-142102"/>
          <a:stretch/>
        </p:blipFill>
        <p:spPr>
          <a:xfrm>
            <a:off x="3930797" y="4472053"/>
            <a:ext cx="3630613" cy="2286000"/>
          </a:xfrm>
        </p:spPr>
      </p:pic>
      <p:pic>
        <p:nvPicPr>
          <p:cNvPr id="13" name="Picture 12" descr="Screen Shot 2019-06-17 at 3.45.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0062" y="3599548"/>
            <a:ext cx="4100207" cy="1203543"/>
          </a:xfrm>
          <a:prstGeom prst="rect">
            <a:avLst/>
          </a:prstGeom>
        </p:spPr>
      </p:pic>
      <p:sp>
        <p:nvSpPr>
          <p:cNvPr id="14" name="TextBox 13"/>
          <p:cNvSpPr txBox="1"/>
          <p:nvPr/>
        </p:nvSpPr>
        <p:spPr>
          <a:xfrm>
            <a:off x="809785" y="5013612"/>
            <a:ext cx="2780277" cy="646331"/>
          </a:xfrm>
          <a:prstGeom prst="rect">
            <a:avLst/>
          </a:prstGeom>
          <a:noFill/>
        </p:spPr>
        <p:txBody>
          <a:bodyPr wrap="square" rtlCol="0">
            <a:spAutoFit/>
          </a:bodyPr>
          <a:lstStyle/>
          <a:p>
            <a:r>
              <a:rPr lang="en-US" dirty="0"/>
              <a:t>Total penalty for a prediction </a:t>
            </a:r>
          </a:p>
        </p:txBody>
      </p:sp>
      <p:sp>
        <p:nvSpPr>
          <p:cNvPr id="31" name="TextBox 30"/>
          <p:cNvSpPr txBox="1"/>
          <p:nvPr/>
        </p:nvSpPr>
        <p:spPr>
          <a:xfrm>
            <a:off x="725449" y="2314563"/>
            <a:ext cx="2780277" cy="646331"/>
          </a:xfrm>
          <a:prstGeom prst="rect">
            <a:avLst/>
          </a:prstGeom>
          <a:noFill/>
        </p:spPr>
        <p:txBody>
          <a:bodyPr wrap="square" rtlCol="0">
            <a:spAutoFit/>
          </a:bodyPr>
          <a:lstStyle/>
          <a:p>
            <a:r>
              <a:rPr lang="en-US" dirty="0"/>
              <a:t>Penalty for prediction for joining a group</a:t>
            </a:r>
          </a:p>
        </p:txBody>
      </p:sp>
      <p:sp>
        <p:nvSpPr>
          <p:cNvPr id="32" name="TextBox 31"/>
          <p:cNvSpPr txBox="1"/>
          <p:nvPr/>
        </p:nvSpPr>
        <p:spPr>
          <a:xfrm>
            <a:off x="705362" y="1357906"/>
            <a:ext cx="2780277" cy="923330"/>
          </a:xfrm>
          <a:prstGeom prst="rect">
            <a:avLst/>
          </a:prstGeom>
          <a:noFill/>
        </p:spPr>
        <p:txBody>
          <a:bodyPr wrap="square" rtlCol="0">
            <a:spAutoFit/>
          </a:bodyPr>
          <a:lstStyle/>
          <a:p>
            <a:r>
              <a:rPr lang="en-US" dirty="0"/>
              <a:t>Benefit derived from a change of the number of  groups</a:t>
            </a:r>
          </a:p>
        </p:txBody>
      </p:sp>
      <p:sp>
        <p:nvSpPr>
          <p:cNvPr id="33" name="TextBox 32"/>
          <p:cNvSpPr txBox="1"/>
          <p:nvPr/>
        </p:nvSpPr>
        <p:spPr>
          <a:xfrm>
            <a:off x="735717" y="4008528"/>
            <a:ext cx="2780277" cy="646331"/>
          </a:xfrm>
          <a:prstGeom prst="rect">
            <a:avLst/>
          </a:prstGeom>
          <a:noFill/>
        </p:spPr>
        <p:txBody>
          <a:bodyPr wrap="square" rtlCol="0">
            <a:spAutoFit/>
          </a:bodyPr>
          <a:lstStyle/>
          <a:p>
            <a:r>
              <a:rPr lang="en-US" dirty="0"/>
              <a:t>Penalty for prediction of opinion change</a:t>
            </a:r>
          </a:p>
        </p:txBody>
      </p:sp>
      <p:sp>
        <p:nvSpPr>
          <p:cNvPr id="34" name="TextBox 33"/>
          <p:cNvSpPr txBox="1"/>
          <p:nvPr/>
        </p:nvSpPr>
        <p:spPr>
          <a:xfrm>
            <a:off x="4114800" y="3048000"/>
            <a:ext cx="4026336" cy="307777"/>
          </a:xfrm>
          <a:prstGeom prst="rect">
            <a:avLst/>
          </a:prstGeom>
          <a:noFill/>
        </p:spPr>
        <p:txBody>
          <a:bodyPr wrap="square" rtlCol="0">
            <a:spAutoFit/>
          </a:bodyPr>
          <a:lstStyle/>
          <a:p>
            <a:r>
              <a:rPr lang="en-US" dirty="0"/>
              <a:t>Variable defining whether the change is made</a:t>
            </a:r>
          </a:p>
        </p:txBody>
      </p:sp>
      <p:sp>
        <p:nvSpPr>
          <p:cNvPr id="38" name="TextBox 37"/>
          <p:cNvSpPr txBox="1"/>
          <p:nvPr/>
        </p:nvSpPr>
        <p:spPr>
          <a:xfrm>
            <a:off x="4082344" y="1368623"/>
            <a:ext cx="3156656" cy="307777"/>
          </a:xfrm>
          <a:prstGeom prst="rect">
            <a:avLst/>
          </a:prstGeom>
          <a:noFill/>
        </p:spPr>
        <p:txBody>
          <a:bodyPr wrap="square" rtlCol="0">
            <a:spAutoFit/>
          </a:bodyPr>
          <a:lstStyle/>
          <a:p>
            <a:r>
              <a:rPr lang="en-US" dirty="0"/>
              <a:t>Function of the number of groups</a:t>
            </a:r>
          </a:p>
        </p:txBody>
      </p:sp>
      <p:sp>
        <p:nvSpPr>
          <p:cNvPr id="40" name="TextBox 39"/>
          <p:cNvSpPr txBox="1"/>
          <p:nvPr/>
        </p:nvSpPr>
        <p:spPr>
          <a:xfrm>
            <a:off x="4100926" y="2248209"/>
            <a:ext cx="3366674" cy="307777"/>
          </a:xfrm>
          <a:prstGeom prst="rect">
            <a:avLst/>
          </a:prstGeom>
          <a:noFill/>
        </p:spPr>
        <p:txBody>
          <a:bodyPr wrap="square" rtlCol="0">
            <a:spAutoFit/>
          </a:bodyPr>
          <a:lstStyle/>
          <a:p>
            <a:r>
              <a:rPr lang="en-US" dirty="0"/>
              <a:t>Interactions and similarity with group</a:t>
            </a:r>
          </a:p>
        </p:txBody>
      </p:sp>
      <p:sp>
        <p:nvSpPr>
          <p:cNvPr id="44" name="TextBox 43"/>
          <p:cNvSpPr txBox="1"/>
          <p:nvPr/>
        </p:nvSpPr>
        <p:spPr>
          <a:xfrm>
            <a:off x="4114800" y="4648200"/>
            <a:ext cx="3157560" cy="307777"/>
          </a:xfrm>
          <a:prstGeom prst="rect">
            <a:avLst/>
          </a:prstGeom>
          <a:noFill/>
        </p:spPr>
        <p:txBody>
          <a:bodyPr wrap="square" rtlCol="0">
            <a:spAutoFit/>
          </a:bodyPr>
          <a:lstStyle/>
          <a:p>
            <a:r>
              <a:rPr lang="en-US" dirty="0"/>
              <a:t>Change in a</a:t>
            </a:r>
            <a:r>
              <a:rPr lang="en-US" baseline="-25000" dirty="0"/>
              <a:t>ps</a:t>
            </a:r>
            <a:r>
              <a:rPr lang="en-US" dirty="0"/>
              <a:t> due to opinion change</a:t>
            </a:r>
          </a:p>
        </p:txBody>
      </p:sp>
      <p:sp>
        <p:nvSpPr>
          <p:cNvPr id="46" name="TextBox 45"/>
          <p:cNvSpPr txBox="1"/>
          <p:nvPr/>
        </p:nvSpPr>
        <p:spPr>
          <a:xfrm>
            <a:off x="5486400" y="5715000"/>
            <a:ext cx="2971800" cy="307777"/>
          </a:xfrm>
          <a:prstGeom prst="rect">
            <a:avLst/>
          </a:prstGeom>
          <a:noFill/>
        </p:spPr>
        <p:txBody>
          <a:bodyPr wrap="square" rtlCol="0">
            <a:spAutoFit/>
          </a:bodyPr>
          <a:lstStyle/>
          <a:p>
            <a:r>
              <a:rPr lang="en-US" dirty="0"/>
              <a:t>Penalties for the 3 kinds of actions</a:t>
            </a:r>
          </a:p>
        </p:txBody>
      </p:sp>
      <p:sp>
        <p:nvSpPr>
          <p:cNvPr id="47" name="TextBox 46"/>
          <p:cNvSpPr txBox="1"/>
          <p:nvPr/>
        </p:nvSpPr>
        <p:spPr>
          <a:xfrm>
            <a:off x="4191000" y="5718073"/>
            <a:ext cx="1981200" cy="307777"/>
          </a:xfrm>
          <a:prstGeom prst="rect">
            <a:avLst/>
          </a:prstGeom>
          <a:noFill/>
        </p:spPr>
        <p:txBody>
          <a:bodyPr wrap="square" rtlCol="0">
            <a:spAutoFit/>
          </a:bodyPr>
          <a:lstStyle/>
          <a:p>
            <a:r>
              <a:rPr lang="en-US" dirty="0"/>
              <a:t>For all nodes </a:t>
            </a:r>
          </a:p>
        </p:txBody>
      </p:sp>
      <p:sp>
        <p:nvSpPr>
          <p:cNvPr id="3" name="Slide Number Placeholder 2">
            <a:extLst>
              <a:ext uri="{FF2B5EF4-FFF2-40B4-BE49-F238E27FC236}">
                <a16:creationId xmlns:a16="http://schemas.microsoft.com/office/drawing/2014/main" id="{8995C560-44C8-3E4A-A661-7D0F2C0D8DD9}"/>
              </a:ext>
            </a:extLst>
          </p:cNvPr>
          <p:cNvSpPr>
            <a:spLocks noGrp="1"/>
          </p:cNvSpPr>
          <p:nvPr>
            <p:ph type="sldNum" sz="quarter" idx="12"/>
          </p:nvPr>
        </p:nvSpPr>
        <p:spPr/>
        <p:txBody>
          <a:bodyPr/>
          <a:lstStyle/>
          <a:p>
            <a:fld id="{F3081D5E-FE68-4115-B6F4-4735CF4DEAE8}" type="slidenum">
              <a:rPr lang="ru-RU" smtClean="0"/>
              <a:pPr/>
              <a:t>49</a:t>
            </a:fld>
            <a:endParaRPr lang="ru-RU"/>
          </a:p>
        </p:txBody>
      </p:sp>
      <p:pic>
        <p:nvPicPr>
          <p:cNvPr id="5" name="Picture 4">
            <a:extLst>
              <a:ext uri="{FF2B5EF4-FFF2-40B4-BE49-F238E27FC236}">
                <a16:creationId xmlns:a16="http://schemas.microsoft.com/office/drawing/2014/main" id="{898FC7DF-997F-CE44-BABA-53540BB82E5B}"/>
              </a:ext>
            </a:extLst>
          </p:cNvPr>
          <p:cNvPicPr>
            <a:picLocks noChangeAspect="1"/>
          </p:cNvPicPr>
          <p:nvPr/>
        </p:nvPicPr>
        <p:blipFill>
          <a:blip r:embed="rId5"/>
          <a:stretch>
            <a:fillRect/>
          </a:stretch>
        </p:blipFill>
        <p:spPr>
          <a:xfrm>
            <a:off x="4267200" y="1676400"/>
            <a:ext cx="2590800" cy="466344"/>
          </a:xfrm>
          <a:prstGeom prst="rect">
            <a:avLst/>
          </a:prstGeom>
        </p:spPr>
      </p:pic>
      <p:cxnSp>
        <p:nvCxnSpPr>
          <p:cNvPr id="36" name="Straight Arrow Connector 35"/>
          <p:cNvCxnSpPr>
            <a:cxnSpLocks/>
          </p:cNvCxnSpPr>
          <p:nvPr/>
        </p:nvCxnSpPr>
        <p:spPr>
          <a:xfrm flipV="1">
            <a:off x="6096000" y="2895600"/>
            <a:ext cx="0" cy="184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79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p:nvPr/>
        </p:nvSpPr>
        <p:spPr>
          <a:xfrm>
            <a:off x="189800" y="1213000"/>
            <a:ext cx="8825700" cy="26160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chemeClr val="dk1"/>
              </a:buClr>
              <a:buSzPts val="2000"/>
              <a:buFont typeface="Arial"/>
              <a:buChar char="➢"/>
            </a:pPr>
            <a:r>
              <a:rPr lang="en" sz="2000">
                <a:solidFill>
                  <a:schemeClr val="dk1"/>
                </a:solidFill>
                <a:latin typeface="Helvetica Neue"/>
                <a:ea typeface="Helvetica Neue"/>
                <a:cs typeface="Helvetica Neue"/>
                <a:sym typeface="Helvetica Neue"/>
              </a:rPr>
              <a:t>The modularity optimization approaches search for partitions of network maximizing modularity</a:t>
            </a:r>
            <a:endParaRPr sz="2000">
              <a:solidFill>
                <a:schemeClr val="dk1"/>
              </a:solidFill>
              <a:latin typeface="Helvetica Neue"/>
              <a:ea typeface="Helvetica Neue"/>
              <a:cs typeface="Helvetica Neue"/>
              <a:sym typeface="Helvetica Neue"/>
            </a:endParaRPr>
          </a:p>
          <a:p>
            <a:pPr marL="914400" marR="0" lvl="1" indent="-355600" algn="l" rtl="0">
              <a:lnSpc>
                <a:spcPct val="10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The resolution limit problem arises from its definition anomaly</a:t>
            </a:r>
            <a:endParaRPr sz="2000">
              <a:solidFill>
                <a:schemeClr val="dk1"/>
              </a:solidFill>
              <a:latin typeface="Helvetica Neue"/>
              <a:ea typeface="Helvetica Neue"/>
              <a:cs typeface="Helvetica Neue"/>
              <a:sym typeface="Helvetica Neue"/>
            </a:endParaRPr>
          </a:p>
          <a:p>
            <a:pPr marL="342900" marR="0" lvl="0" indent="-317500" algn="l" rtl="0">
              <a:lnSpc>
                <a:spcPct val="10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The modularity can be increased by merging two good communities r and s:</a:t>
            </a:r>
            <a:endParaRPr sz="2000">
              <a:solidFill>
                <a:schemeClr val="dk1"/>
              </a:solidFill>
              <a:latin typeface="Helvetica Neue"/>
              <a:ea typeface="Helvetica Neue"/>
              <a:cs typeface="Helvetica Neue"/>
              <a:sym typeface="Helvetica Neue"/>
            </a:endParaRPr>
          </a:p>
        </p:txBody>
      </p:sp>
      <p:sp>
        <p:nvSpPr>
          <p:cNvPr id="190" name="Google Shape;190;p21"/>
          <p:cNvSpPr txBox="1"/>
          <p:nvPr/>
        </p:nvSpPr>
        <p:spPr>
          <a:xfrm>
            <a:off x="1653300" y="228600"/>
            <a:ext cx="60105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dirty="0">
                <a:solidFill>
                  <a:srgbClr val="C00000"/>
                </a:solidFill>
                <a:latin typeface="+mn-lt"/>
                <a:ea typeface="Helvetica Neue"/>
                <a:cs typeface="Helvetica Neue"/>
                <a:sym typeface="Helvetica Neue"/>
              </a:rPr>
              <a:t>Resolution limit of Modularity</a:t>
            </a:r>
            <a:endParaRPr sz="2800" dirty="0">
              <a:latin typeface="+mn-lt"/>
            </a:endParaRPr>
          </a:p>
        </p:txBody>
      </p:sp>
      <p:sp>
        <p:nvSpPr>
          <p:cNvPr id="191" name="Google Shape;191;p21"/>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21"/>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21"/>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pic>
        <p:nvPicPr>
          <p:cNvPr id="194" name="Google Shape;194;p21" descr="1.png"/>
          <p:cNvPicPr preferRelativeResize="0"/>
          <p:nvPr/>
        </p:nvPicPr>
        <p:blipFill rotWithShape="1">
          <a:blip r:embed="rId3">
            <a:alphaModFix/>
          </a:blip>
          <a:srcRect/>
          <a:stretch/>
        </p:blipFill>
        <p:spPr>
          <a:xfrm>
            <a:off x="4663925" y="2719175"/>
            <a:ext cx="4066800" cy="2555700"/>
          </a:xfrm>
          <a:prstGeom prst="rect">
            <a:avLst/>
          </a:prstGeom>
          <a:noFill/>
          <a:ln>
            <a:noFill/>
          </a:ln>
        </p:spPr>
      </p:pic>
      <p:sp>
        <p:nvSpPr>
          <p:cNvPr id="195" name="Google Shape;195;p21"/>
          <p:cNvSpPr txBox="1"/>
          <p:nvPr/>
        </p:nvSpPr>
        <p:spPr>
          <a:xfrm>
            <a:off x="450425" y="4443075"/>
            <a:ext cx="3805800" cy="5847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Helvetica Neue"/>
              <a:buChar char="●"/>
            </a:pPr>
            <a:r>
              <a:rPr lang="en" sz="1600">
                <a:latin typeface="Helvetica Neue"/>
                <a:ea typeface="Helvetica Neue"/>
                <a:cs typeface="Helvetica Neue"/>
                <a:sym typeface="Helvetica Neue"/>
              </a:rPr>
              <a:t>          : #edges between two communities</a:t>
            </a:r>
            <a:endParaRPr sz="1600">
              <a:latin typeface="Helvetica Neue"/>
              <a:ea typeface="Helvetica Neue"/>
              <a:cs typeface="Helvetica Neue"/>
              <a:sym typeface="Helvetica Neue"/>
            </a:endParaRPr>
          </a:p>
          <a:p>
            <a:pPr marL="457200" lvl="0" indent="0" algn="l" rtl="0">
              <a:spcBef>
                <a:spcPts val="0"/>
              </a:spcBef>
              <a:spcAft>
                <a:spcPts val="0"/>
              </a:spcAft>
              <a:buNone/>
            </a:pPr>
            <a:endParaRPr sz="1600">
              <a:latin typeface="Helvetica Neue"/>
              <a:ea typeface="Helvetica Neue"/>
              <a:cs typeface="Helvetica Neue"/>
              <a:sym typeface="Helvetica Neue"/>
            </a:endParaRPr>
          </a:p>
          <a:p>
            <a:pPr marL="457200" lvl="0" indent="-330200" algn="l" rtl="0">
              <a:spcBef>
                <a:spcPts val="0"/>
              </a:spcBef>
              <a:spcAft>
                <a:spcPts val="0"/>
              </a:spcAft>
              <a:buSzPts val="1600"/>
              <a:buFont typeface="Helvetica Neue"/>
              <a:buChar char="●"/>
            </a:pPr>
            <a:r>
              <a:rPr lang="en" sz="1600">
                <a:latin typeface="Helvetica Neue"/>
                <a:ea typeface="Helvetica Neue"/>
                <a:cs typeface="Helvetica Neue"/>
                <a:sym typeface="Helvetica Neue"/>
              </a:rPr>
              <a:t>         : sum of degree of nodes in community r</a:t>
            </a:r>
            <a:endParaRPr sz="1600">
              <a:latin typeface="Helvetica Neue"/>
              <a:ea typeface="Helvetica Neue"/>
              <a:cs typeface="Helvetica Neue"/>
              <a:sym typeface="Helvetica Neue"/>
            </a:endParaRPr>
          </a:p>
        </p:txBody>
      </p:sp>
      <p:pic>
        <p:nvPicPr>
          <p:cNvPr id="196" name="Google Shape;196;p21"/>
          <p:cNvPicPr preferRelativeResize="0"/>
          <p:nvPr/>
        </p:nvPicPr>
        <p:blipFill>
          <a:blip r:embed="rId4">
            <a:alphaModFix/>
          </a:blip>
          <a:stretch>
            <a:fillRect/>
          </a:stretch>
        </p:blipFill>
        <p:spPr>
          <a:xfrm>
            <a:off x="862800" y="4443075"/>
            <a:ext cx="685575" cy="374600"/>
          </a:xfrm>
          <a:prstGeom prst="rect">
            <a:avLst/>
          </a:prstGeom>
          <a:noFill/>
          <a:ln>
            <a:noFill/>
          </a:ln>
        </p:spPr>
      </p:pic>
      <p:pic>
        <p:nvPicPr>
          <p:cNvPr id="197" name="Google Shape;197;p21"/>
          <p:cNvPicPr preferRelativeResize="0"/>
          <p:nvPr/>
        </p:nvPicPr>
        <p:blipFill>
          <a:blip r:embed="rId5">
            <a:alphaModFix/>
          </a:blip>
          <a:stretch>
            <a:fillRect/>
          </a:stretch>
        </p:blipFill>
        <p:spPr>
          <a:xfrm>
            <a:off x="1022375" y="5164875"/>
            <a:ext cx="366427" cy="374600"/>
          </a:xfrm>
          <a:prstGeom prst="rect">
            <a:avLst/>
          </a:prstGeom>
          <a:noFill/>
          <a:ln>
            <a:noFill/>
          </a:ln>
        </p:spPr>
      </p:pic>
      <p:pic>
        <p:nvPicPr>
          <p:cNvPr id="198" name="Google Shape;198;p21"/>
          <p:cNvPicPr preferRelativeResize="0"/>
          <p:nvPr/>
        </p:nvPicPr>
        <p:blipFill>
          <a:blip r:embed="rId6">
            <a:alphaModFix/>
          </a:blip>
          <a:stretch>
            <a:fillRect/>
          </a:stretch>
        </p:blipFill>
        <p:spPr>
          <a:xfrm>
            <a:off x="637000" y="2998375"/>
            <a:ext cx="3722001" cy="1342675"/>
          </a:xfrm>
          <a:prstGeom prst="rect">
            <a:avLst/>
          </a:prstGeom>
          <a:noFill/>
          <a:ln>
            <a:noFill/>
          </a:ln>
        </p:spPr>
      </p:pic>
      <p:sp>
        <p:nvSpPr>
          <p:cNvPr id="199" name="Google Shape;199;p21"/>
          <p:cNvSpPr txBox="1"/>
          <p:nvPr/>
        </p:nvSpPr>
        <p:spPr>
          <a:xfrm>
            <a:off x="4867175" y="3089250"/>
            <a:ext cx="314400" cy="3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Helvetica Neue"/>
                <a:ea typeface="Helvetica Neue"/>
                <a:cs typeface="Helvetica Neue"/>
                <a:sym typeface="Helvetica Neue"/>
              </a:rPr>
              <a:t>r</a:t>
            </a:r>
            <a:endParaRPr sz="2400">
              <a:latin typeface="Helvetica Neue"/>
              <a:ea typeface="Helvetica Neue"/>
              <a:cs typeface="Helvetica Neue"/>
              <a:sym typeface="Helvetica Neue"/>
            </a:endParaRPr>
          </a:p>
        </p:txBody>
      </p:sp>
      <p:sp>
        <p:nvSpPr>
          <p:cNvPr id="200" name="Google Shape;200;p21"/>
          <p:cNvSpPr txBox="1"/>
          <p:nvPr/>
        </p:nvSpPr>
        <p:spPr>
          <a:xfrm>
            <a:off x="5181575" y="3577400"/>
            <a:ext cx="314400" cy="3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Helvetica Neue"/>
                <a:ea typeface="Helvetica Neue"/>
                <a:cs typeface="Helvetica Neue"/>
                <a:sym typeface="Helvetica Neue"/>
              </a:rPr>
              <a:t>s</a:t>
            </a:r>
            <a:endParaRPr sz="2400">
              <a:latin typeface="Helvetica Neue"/>
              <a:ea typeface="Helvetica Neue"/>
              <a:cs typeface="Helvetica Neue"/>
              <a:sym typeface="Helvetica Neue"/>
            </a:endParaRPr>
          </a:p>
        </p:txBody>
      </p:sp>
      <p:sp>
        <p:nvSpPr>
          <p:cNvPr id="201" name="Google Shape;201;p21"/>
          <p:cNvSpPr/>
          <p:nvPr/>
        </p:nvSpPr>
        <p:spPr>
          <a:xfrm>
            <a:off x="7725650" y="3303500"/>
            <a:ext cx="929100" cy="1194900"/>
          </a:xfrm>
          <a:prstGeom prst="wedgeRoundRectCallout">
            <a:avLst>
              <a:gd name="adj1" fmla="val -108358"/>
              <a:gd name="adj2" fmla="val -24791"/>
              <a:gd name="adj3"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1000"/>
                                        <p:tgtEl>
                                          <p:spTgt spid="2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animEffect transition="in" filter="fade">
                                      <p:cBhvr>
                                        <p:cTn id="15" dur="1000"/>
                                        <p:tgtEl>
                                          <p:spTgt spid="198"/>
                                        </p:tgtEl>
                                      </p:cBhvr>
                                    </p:animEffect>
                                  </p:childTnLst>
                                </p:cTn>
                              </p:par>
                              <p:par>
                                <p:cTn id="16" presetID="10" presetClass="entr" presetSubtype="0" fill="hold" nodeType="withEffect">
                                  <p:stCondLst>
                                    <p:cond delay="0"/>
                                  </p:stCondLst>
                                  <p:childTnLst>
                                    <p:set>
                                      <p:cBhvr>
                                        <p:cTn id="17" dur="1" fill="hold">
                                          <p:stCondLst>
                                            <p:cond delay="0"/>
                                          </p:stCondLst>
                                        </p:cTn>
                                        <p:tgtEl>
                                          <p:spTgt spid="195"/>
                                        </p:tgtEl>
                                        <p:attrNameLst>
                                          <p:attrName>style.visibility</p:attrName>
                                        </p:attrNameLst>
                                      </p:cBhvr>
                                      <p:to>
                                        <p:strVal val="visible"/>
                                      </p:to>
                                    </p:set>
                                    <p:animEffect transition="in" filter="fade">
                                      <p:cBhvr>
                                        <p:cTn id="18" dur="1000"/>
                                        <p:tgtEl>
                                          <p:spTgt spid="195"/>
                                        </p:tgtEl>
                                      </p:cBhvr>
                                    </p:animEffect>
                                  </p:childTnLst>
                                </p:cTn>
                              </p:par>
                              <p:par>
                                <p:cTn id="19" presetID="10" presetClass="entr" presetSubtype="0"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fade">
                                      <p:cBhvr>
                                        <p:cTn id="21" dur="1000"/>
                                        <p:tgtEl>
                                          <p:spTgt spid="196"/>
                                        </p:tgtEl>
                                      </p:cBhvr>
                                    </p:animEffect>
                                  </p:childTnLst>
                                </p:cTn>
                              </p:par>
                              <p:par>
                                <p:cTn id="22" presetID="10" presetClass="entr" presetSubtype="0" fill="hold" nodeType="with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fade">
                                      <p:cBhvr>
                                        <p:cTn id="24" dur="1000"/>
                                        <p:tgtEl>
                                          <p:spTgt spid="197"/>
                                        </p:tgtEl>
                                      </p:cBhvr>
                                    </p:animEffect>
                                  </p:childTnLst>
                                </p:cTn>
                              </p:par>
                              <p:par>
                                <p:cTn id="25" presetID="10" presetClass="entr" presetSubtype="0" fill="hold" nodeType="withEffect">
                                  <p:stCondLst>
                                    <p:cond delay="0"/>
                                  </p:stCondLst>
                                  <p:childTnLst>
                                    <p:set>
                                      <p:cBhvr>
                                        <p:cTn id="26" dur="1" fill="hold">
                                          <p:stCondLst>
                                            <p:cond delay="0"/>
                                          </p:stCondLst>
                                        </p:cTn>
                                        <p:tgtEl>
                                          <p:spTgt spid="199"/>
                                        </p:tgtEl>
                                        <p:attrNameLst>
                                          <p:attrName>style.visibility</p:attrName>
                                        </p:attrNameLst>
                                      </p:cBhvr>
                                      <p:to>
                                        <p:strVal val="visible"/>
                                      </p:to>
                                    </p:set>
                                    <p:animEffect transition="in" filter="fade">
                                      <p:cBhvr>
                                        <p:cTn id="27" dur="1000"/>
                                        <p:tgtEl>
                                          <p:spTgt spid="199"/>
                                        </p:tgtEl>
                                      </p:cBhvr>
                                    </p:animEffect>
                                  </p:childTnLst>
                                </p:cTn>
                              </p:par>
                              <p:par>
                                <p:cTn id="28" presetID="10" presetClass="entr" presetSubtype="0" fill="hold" nodeType="withEffect">
                                  <p:stCondLst>
                                    <p:cond delay="0"/>
                                  </p:stCondLst>
                                  <p:childTnLst>
                                    <p:set>
                                      <p:cBhvr>
                                        <p:cTn id="29" dur="1" fill="hold">
                                          <p:stCondLst>
                                            <p:cond delay="0"/>
                                          </p:stCondLst>
                                        </p:cTn>
                                        <p:tgtEl>
                                          <p:spTgt spid="200"/>
                                        </p:tgtEl>
                                        <p:attrNameLst>
                                          <p:attrName>style.visibility</p:attrName>
                                        </p:attrNameLst>
                                      </p:cBhvr>
                                      <p:to>
                                        <p:strVal val="visible"/>
                                      </p:to>
                                    </p:set>
                                    <p:animEffect transition="in" filter="fade">
                                      <p:cBhvr>
                                        <p:cTn id="30"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normAutofit/>
          </a:bodyPr>
          <a:lstStyle/>
          <a:p>
            <a:pPr algn="ctr"/>
            <a:r>
              <a:rPr lang="en-US" sz="2800" dirty="0">
                <a:solidFill>
                  <a:srgbClr val="C00000"/>
                </a:solidFill>
                <a:latin typeface="+mn-lt"/>
              </a:rPr>
              <a:t>Altruistic model for predicting changes</a:t>
            </a:r>
          </a:p>
        </p:txBody>
      </p:sp>
      <p:sp>
        <p:nvSpPr>
          <p:cNvPr id="32" name="TextBox 31"/>
          <p:cNvSpPr txBox="1"/>
          <p:nvPr/>
        </p:nvSpPr>
        <p:spPr>
          <a:xfrm>
            <a:off x="0" y="1447800"/>
            <a:ext cx="9144000" cy="3693319"/>
          </a:xfrm>
          <a:prstGeom prst="rect">
            <a:avLst/>
          </a:prstGeom>
          <a:noFill/>
        </p:spPr>
        <p:txBody>
          <a:bodyPr wrap="square" rtlCol="0">
            <a:spAutoFit/>
          </a:bodyPr>
          <a:lstStyle/>
          <a:p>
            <a:r>
              <a:rPr lang="en-US" sz="1800" dirty="0"/>
              <a:t>In the presented model only individual benefit derived from a group interaction defines the each participant decisions, The two drawbacks are:</a:t>
            </a:r>
          </a:p>
          <a:p>
            <a:pPr marL="285750" indent="-285750">
              <a:buFontTx/>
              <a:buChar char="-"/>
            </a:pPr>
            <a:r>
              <a:rPr lang="en-US" sz="1800" dirty="0"/>
              <a:t>no interest of members in the affected group with the same opinions are considered in decisions about changes, and </a:t>
            </a:r>
          </a:p>
          <a:p>
            <a:pPr marL="285750" indent="-285750">
              <a:buFontTx/>
              <a:buChar char="-"/>
            </a:pPr>
            <a:r>
              <a:rPr lang="en-US" sz="1800" dirty="0"/>
              <a:t>oscillation of the changes that merely reverse each other are theoretically possible, although we did not observed them in reality.</a:t>
            </a:r>
          </a:p>
          <a:p>
            <a:pPr marL="285750" indent="-285750">
              <a:buFontTx/>
              <a:buChar char="-"/>
            </a:pPr>
            <a:endParaRPr lang="en-US" sz="1800" dirty="0"/>
          </a:p>
          <a:p>
            <a:r>
              <a:rPr lang="en-US" sz="1800" dirty="0"/>
              <a:t>To avoid the drawback, we introduce </a:t>
            </a:r>
            <a:r>
              <a:rPr lang="en-US" sz="1800" b="1" dirty="0">
                <a:solidFill>
                  <a:srgbClr val="800000"/>
                </a:solidFill>
              </a:rPr>
              <a:t>the</a:t>
            </a:r>
            <a:r>
              <a:rPr lang="en-US" sz="1800" dirty="0"/>
              <a:t> </a:t>
            </a:r>
            <a:r>
              <a:rPr lang="en-US" sz="1800" b="1" dirty="0">
                <a:solidFill>
                  <a:srgbClr val="800000"/>
                </a:solidFill>
              </a:rPr>
              <a:t>general polarization score </a:t>
            </a:r>
            <a:r>
              <a:rPr lang="en-US" sz="1800" dirty="0"/>
              <a:t>which allows a node to consider a change only when it increases </a:t>
            </a:r>
            <a:r>
              <a:rPr lang="en-US" sz="1800" b="1" dirty="0">
                <a:solidFill>
                  <a:srgbClr val="800000"/>
                </a:solidFill>
              </a:rPr>
              <a:t>the individual score of the mover </a:t>
            </a:r>
            <a:r>
              <a:rPr lang="en-US" sz="1800" dirty="0"/>
              <a:t>(selfish part) and </a:t>
            </a:r>
            <a:r>
              <a:rPr lang="en-US" sz="1800" b="1" dirty="0">
                <a:solidFill>
                  <a:srgbClr val="800000"/>
                </a:solidFill>
              </a:rPr>
              <a:t>the global polarization </a:t>
            </a:r>
            <a:r>
              <a:rPr lang="en-US" sz="1800" dirty="0"/>
              <a:t>(altruism score since the global benefit from group interactions increases). This also does not allow for reversible moves, because polarization grows after each move and reversing it would lower polarization. The total benefit </a:t>
            </a:r>
            <a:r>
              <a:rPr lang="en-US" sz="1800" dirty="0" err="1"/>
              <a:t>B</a:t>
            </a:r>
            <a:r>
              <a:rPr lang="en-US" sz="1800" baseline="-25000" dirty="0" err="1"/>
              <a:t>g</a:t>
            </a:r>
            <a:r>
              <a:rPr lang="en-US" sz="1800" dirty="0"/>
              <a:t> of a change is:</a:t>
            </a:r>
          </a:p>
        </p:txBody>
      </p:sp>
      <p:sp>
        <p:nvSpPr>
          <p:cNvPr id="3" name="Slide Number Placeholder 2">
            <a:extLst>
              <a:ext uri="{FF2B5EF4-FFF2-40B4-BE49-F238E27FC236}">
                <a16:creationId xmlns:a16="http://schemas.microsoft.com/office/drawing/2014/main" id="{8995C560-44C8-3E4A-A661-7D0F2C0D8DD9}"/>
              </a:ext>
            </a:extLst>
          </p:cNvPr>
          <p:cNvSpPr>
            <a:spLocks noGrp="1"/>
          </p:cNvSpPr>
          <p:nvPr>
            <p:ph type="sldNum" sz="quarter" idx="12"/>
          </p:nvPr>
        </p:nvSpPr>
        <p:spPr/>
        <p:txBody>
          <a:bodyPr/>
          <a:lstStyle/>
          <a:p>
            <a:fld id="{F3081D5E-FE68-4115-B6F4-4735CF4DEAE8}" type="slidenum">
              <a:rPr lang="ru-RU" smtClean="0"/>
              <a:pPr/>
              <a:t>50</a:t>
            </a:fld>
            <a:endParaRPr lang="ru-RU"/>
          </a:p>
        </p:txBody>
      </p:sp>
      <p:pic>
        <p:nvPicPr>
          <p:cNvPr id="6" name="Picture 5"/>
          <p:cNvPicPr>
            <a:picLocks noChangeAspect="1"/>
          </p:cNvPicPr>
          <p:nvPr/>
        </p:nvPicPr>
        <p:blipFill>
          <a:blip r:embed="rId2"/>
          <a:stretch>
            <a:fillRect/>
          </a:stretch>
        </p:blipFill>
        <p:spPr>
          <a:xfrm>
            <a:off x="1219200" y="5270110"/>
            <a:ext cx="6553200" cy="1130690"/>
          </a:xfrm>
          <a:prstGeom prst="rect">
            <a:avLst/>
          </a:prstGeom>
        </p:spPr>
      </p:pic>
    </p:spTree>
    <p:extLst>
      <p:ext uri="{BB962C8B-B14F-4D97-AF65-F5344CB8AC3E}">
        <p14:creationId xmlns:p14="http://schemas.microsoft.com/office/powerpoint/2010/main" val="305427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solidFill>
                  <a:srgbClr val="C00000"/>
                </a:solidFill>
                <a:latin typeface="+mn-lt"/>
              </a:rPr>
              <a:t>Testing the model</a:t>
            </a:r>
          </a:p>
        </p:txBody>
      </p:sp>
      <p:sp>
        <p:nvSpPr>
          <p:cNvPr id="3" name="Content Placeholder 2"/>
          <p:cNvSpPr>
            <a:spLocks noGrp="1"/>
          </p:cNvSpPr>
          <p:nvPr>
            <p:ph idx="1"/>
          </p:nvPr>
        </p:nvSpPr>
        <p:spPr>
          <a:xfrm>
            <a:off x="457200" y="990600"/>
            <a:ext cx="8229600" cy="4526100"/>
          </a:xfrm>
        </p:spPr>
        <p:txBody>
          <a:bodyPr/>
          <a:lstStyle/>
          <a:p>
            <a:r>
              <a:rPr lang="en-US" sz="2800" dirty="0"/>
              <a:t>Model fitting: Find the value of the parameter ‘x’ (ratio of opinion weight to number of group weight) that maximizes agreement with past data</a:t>
            </a:r>
          </a:p>
          <a:p>
            <a:r>
              <a:rPr lang="en-US" sz="2800" dirty="0"/>
              <a:t>For each person, calculate the cost of predicting every possible set of changes</a:t>
            </a:r>
          </a:p>
          <a:p>
            <a:r>
              <a:rPr lang="en-US" sz="2800" dirty="0"/>
              <a:t>Choose the set of changes with the least penalty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12111362"/>
              </p:ext>
            </p:extLst>
          </p:nvPr>
        </p:nvGraphicFramePr>
        <p:xfrm>
          <a:off x="1295400" y="4114800"/>
          <a:ext cx="6096000" cy="1630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dirty="0"/>
                        <a:t>Group 1 </a:t>
                      </a:r>
                    </a:p>
                  </a:txBody>
                  <a:tcPr/>
                </a:tc>
                <a:tc>
                  <a:txBody>
                    <a:bodyPr/>
                    <a:lstStyle/>
                    <a:p>
                      <a:r>
                        <a:rPr lang="en-US" dirty="0"/>
                        <a:t>Group 2</a:t>
                      </a:r>
                    </a:p>
                  </a:txBody>
                  <a:tcPr/>
                </a:tc>
                <a:tc>
                  <a:txBody>
                    <a:bodyPr/>
                    <a:lstStyle/>
                    <a:p>
                      <a:r>
                        <a:rPr lang="en-US" dirty="0"/>
                        <a:t>Group 3</a:t>
                      </a:r>
                    </a:p>
                  </a:txBody>
                  <a:tcPr/>
                </a:tc>
                <a:tc>
                  <a:txBody>
                    <a:bodyPr/>
                    <a:lstStyle/>
                    <a:p>
                      <a:r>
                        <a:rPr lang="en-US" dirty="0"/>
                        <a:t>New group 1</a:t>
                      </a:r>
                    </a:p>
                  </a:txBody>
                  <a:tcPr/>
                </a:tc>
                <a:tc>
                  <a:txBody>
                    <a:bodyPr/>
                    <a:lstStyle/>
                    <a:p>
                      <a:r>
                        <a:rPr lang="en-US" dirty="0"/>
                        <a:t>Opinion 1</a:t>
                      </a:r>
                    </a:p>
                  </a:txBody>
                  <a:tcPr/>
                </a:tc>
                <a:extLst>
                  <a:ext uri="{0D108BD9-81ED-4DB2-BD59-A6C34878D82A}">
                    <a16:rowId xmlns:a16="http://schemas.microsoft.com/office/drawing/2014/main" val="10000"/>
                  </a:ext>
                </a:extLst>
              </a:tr>
              <a:tr h="370840">
                <a:tc>
                  <a:txBody>
                    <a:bodyPr/>
                    <a:lstStyle/>
                    <a:p>
                      <a:r>
                        <a:rPr lang="en-US" dirty="0"/>
                        <a:t> 1</a:t>
                      </a:r>
                    </a:p>
                  </a:txBody>
                  <a:tcPr/>
                </a:tc>
                <a:tc>
                  <a:txBody>
                    <a:bodyPr/>
                    <a:lstStyle/>
                    <a:p>
                      <a:r>
                        <a:rPr lang="en-US" dirty="0"/>
                        <a:t>-1</a:t>
                      </a:r>
                    </a:p>
                  </a:txBody>
                  <a:tcPr/>
                </a:tc>
                <a:tc>
                  <a:txBody>
                    <a:bodyPr/>
                    <a:lstStyle/>
                    <a:p>
                      <a:r>
                        <a:rPr lang="en-US" dirty="0"/>
                        <a:t> 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 1</a:t>
                      </a:r>
                    </a:p>
                  </a:txBody>
                  <a:tcPr/>
                </a:tc>
                <a:tc>
                  <a:txBody>
                    <a:bodyPr/>
                    <a:lstStyle/>
                    <a:p>
                      <a:r>
                        <a:rPr lang="en-US" dirty="0"/>
                        <a:t> 1</a:t>
                      </a:r>
                    </a:p>
                  </a:txBody>
                  <a:tcPr/>
                </a:tc>
                <a:tc>
                  <a:txBody>
                    <a:bodyPr/>
                    <a:lstStyle/>
                    <a:p>
                      <a:r>
                        <a:rPr lang="en-US" dirty="0"/>
                        <a:t>-1</a:t>
                      </a:r>
                    </a:p>
                  </a:txBody>
                  <a:tcPr/>
                </a:tc>
                <a:tc>
                  <a:txBody>
                    <a:bodyPr/>
                    <a:lstStyle/>
                    <a:p>
                      <a:r>
                        <a:rPr lang="en-US" dirty="0"/>
                        <a:t> 1</a:t>
                      </a:r>
                    </a:p>
                  </a:txBody>
                  <a:tcPr/>
                </a:tc>
                <a:tc>
                  <a:txBody>
                    <a:bodyPr/>
                    <a:lstStyle/>
                    <a:p>
                      <a:r>
                        <a:rPr lang="en-US" dirty="0"/>
                        <a:t> 1</a:t>
                      </a:r>
                    </a:p>
                  </a:txBody>
                  <a:tcPr/>
                </a:tc>
                <a:extLst>
                  <a:ext uri="{0D108BD9-81ED-4DB2-BD59-A6C34878D82A}">
                    <a16:rowId xmlns:a16="http://schemas.microsoft.com/office/drawing/2014/main" val="10002"/>
                  </a:ext>
                </a:extLst>
              </a:tr>
              <a:tr h="370840">
                <a:tc>
                  <a:txBody>
                    <a:bodyPr/>
                    <a:lstStyle/>
                    <a:p>
                      <a:r>
                        <a:rPr lang="en-US" dirty="0"/>
                        <a:t> 1</a:t>
                      </a:r>
                    </a:p>
                  </a:txBody>
                  <a:tcPr/>
                </a:tc>
                <a:tc>
                  <a:txBody>
                    <a:bodyPr/>
                    <a:lstStyle/>
                    <a:p>
                      <a:r>
                        <a:rPr lang="en-US" dirty="0"/>
                        <a:t>-1</a:t>
                      </a:r>
                    </a:p>
                  </a:txBody>
                  <a:tcPr/>
                </a:tc>
                <a:tc>
                  <a:txBody>
                    <a:bodyPr/>
                    <a:lstStyle/>
                    <a:p>
                      <a:r>
                        <a:rPr lang="en-US" dirty="0"/>
                        <a:t> 1</a:t>
                      </a:r>
                    </a:p>
                  </a:txBody>
                  <a:tcPr/>
                </a:tc>
                <a:tc>
                  <a:txBody>
                    <a:bodyPr/>
                    <a:lstStyle/>
                    <a:p>
                      <a:r>
                        <a:rPr lang="en-US" dirty="0"/>
                        <a:t> 1</a:t>
                      </a:r>
                    </a:p>
                  </a:txBody>
                  <a:tcPr/>
                </a:tc>
                <a:tc>
                  <a:txBody>
                    <a:bodyPr/>
                    <a:lstStyle/>
                    <a:p>
                      <a:r>
                        <a:rPr lang="en-US" dirty="0"/>
                        <a:t> 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752600" y="5867400"/>
            <a:ext cx="5562600" cy="646331"/>
          </a:xfrm>
          <a:prstGeom prst="rect">
            <a:avLst/>
          </a:prstGeom>
          <a:noFill/>
        </p:spPr>
        <p:txBody>
          <a:bodyPr wrap="square" rtlCol="0">
            <a:spAutoFit/>
          </a:bodyPr>
          <a:lstStyle/>
          <a:p>
            <a:r>
              <a:rPr lang="en-US" sz="1800" dirty="0"/>
              <a:t>Examples of different sets of changes where 1 show agreement with data and -1 disagreement</a:t>
            </a:r>
          </a:p>
        </p:txBody>
      </p:sp>
      <p:sp>
        <p:nvSpPr>
          <p:cNvPr id="6" name="Slide Number Placeholder 5">
            <a:extLst>
              <a:ext uri="{FF2B5EF4-FFF2-40B4-BE49-F238E27FC236}">
                <a16:creationId xmlns:a16="http://schemas.microsoft.com/office/drawing/2014/main" id="{AB162D6C-FE7E-F44D-B1EA-3DB8E3BC7258}"/>
              </a:ext>
            </a:extLst>
          </p:cNvPr>
          <p:cNvSpPr>
            <a:spLocks noGrp="1"/>
          </p:cNvSpPr>
          <p:nvPr>
            <p:ph type="sldNum" sz="quarter" idx="12"/>
          </p:nvPr>
        </p:nvSpPr>
        <p:spPr/>
        <p:txBody>
          <a:bodyPr/>
          <a:lstStyle/>
          <a:p>
            <a:fld id="{F3081D5E-FE68-4115-B6F4-4735CF4DEAE8}" type="slidenum">
              <a:rPr lang="ru-RU" smtClean="0"/>
              <a:pPr/>
              <a:t>51</a:t>
            </a:fld>
            <a:endParaRPr lang="ru-RU"/>
          </a:p>
        </p:txBody>
      </p:sp>
    </p:spTree>
    <p:extLst>
      <p:ext uri="{BB962C8B-B14F-4D97-AF65-F5344CB8AC3E}">
        <p14:creationId xmlns:p14="http://schemas.microsoft.com/office/powerpoint/2010/main" val="3060700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solidFill>
                  <a:srgbClr val="C00000"/>
                </a:solidFill>
                <a:latin typeface="+mn-lt"/>
              </a:rPr>
              <a:t>Machine Learning approach</a:t>
            </a:r>
          </a:p>
        </p:txBody>
      </p:sp>
      <p:sp>
        <p:nvSpPr>
          <p:cNvPr id="3" name="Content Placeholder 2"/>
          <p:cNvSpPr>
            <a:spLocks noGrp="1"/>
          </p:cNvSpPr>
          <p:nvPr>
            <p:ph idx="1"/>
          </p:nvPr>
        </p:nvSpPr>
        <p:spPr>
          <a:xfrm>
            <a:off x="533400" y="1066800"/>
            <a:ext cx="8305800" cy="5181600"/>
          </a:xfrm>
        </p:spPr>
        <p:txBody>
          <a:bodyPr/>
          <a:lstStyle/>
          <a:p>
            <a:pPr marL="25400" indent="-457200">
              <a:buFont typeface="Wingdings" panose="05000000000000000000" pitchFamily="2" charset="2"/>
              <a:buChar char="§"/>
            </a:pPr>
            <a:r>
              <a:rPr lang="en-US" sz="2400" dirty="0"/>
              <a:t>No limit on the number of introduced features and ability to 	address imbalanced training set problem</a:t>
            </a:r>
          </a:p>
          <a:p>
            <a:pPr marL="25400" indent="-457200">
              <a:buFont typeface="Wingdings" panose="05000000000000000000" pitchFamily="2" charset="2"/>
              <a:buChar char="§"/>
            </a:pPr>
            <a:r>
              <a:rPr lang="en-US" sz="2400" dirty="0"/>
              <a:t>Every training sample: </a:t>
            </a:r>
            <a:r>
              <a:rPr lang="en-US" sz="2400" b="1" dirty="0">
                <a:solidFill>
                  <a:srgbClr val="800000"/>
                </a:solidFill>
              </a:rPr>
              <a:t>set of changes</a:t>
            </a:r>
            <a:r>
              <a:rPr lang="en-US" sz="2400" dirty="0"/>
              <a:t>, yes/no for each 	group/opinion</a:t>
            </a:r>
          </a:p>
          <a:p>
            <a:pPr marL="25400" indent="-457200">
              <a:buFont typeface="Wingdings" panose="05000000000000000000" pitchFamily="2" charset="2"/>
              <a:buChar char="§"/>
            </a:pPr>
            <a:r>
              <a:rPr lang="en-US" sz="2400" dirty="0"/>
              <a:t>What do we predict?</a:t>
            </a:r>
          </a:p>
          <a:p>
            <a:pPr lvl="1">
              <a:buFont typeface="Wingdings" panose="05000000000000000000" pitchFamily="2" charset="2"/>
              <a:buChar char="Ø"/>
            </a:pPr>
            <a:r>
              <a:rPr lang="en-US" sz="2200" dirty="0"/>
              <a:t>Would a person perform a set of changes in real life?</a:t>
            </a:r>
          </a:p>
          <a:p>
            <a:pPr lvl="1">
              <a:buFont typeface="Wingdings" panose="05000000000000000000" pitchFamily="2" charset="2"/>
              <a:buChar char="Ø"/>
            </a:pPr>
            <a:r>
              <a:rPr lang="en-US" sz="2200" dirty="0"/>
              <a:t>To learn, regress the features against </a:t>
            </a:r>
            <a:r>
              <a:rPr lang="en-US" sz="2200" b="1" dirty="0">
                <a:solidFill>
                  <a:srgbClr val="800000"/>
                </a:solidFill>
              </a:rPr>
              <a:t>Jaccard similarity </a:t>
            </a:r>
            <a:r>
              <a:rPr lang="en-US" sz="2200" dirty="0"/>
              <a:t>between the set of changes and real life changes.</a:t>
            </a:r>
          </a:p>
          <a:p>
            <a:r>
              <a:rPr lang="en-US" sz="2400" dirty="0"/>
              <a:t>For Features:</a:t>
            </a:r>
          </a:p>
          <a:p>
            <a:pPr lvl="1">
              <a:buFont typeface="Wingdings" panose="05000000000000000000" pitchFamily="2" charset="2"/>
              <a:buChar char="Ø"/>
            </a:pPr>
            <a:r>
              <a:rPr lang="en-US" sz="2200" dirty="0"/>
              <a:t>Interactions with each group; for existing and potential groups</a:t>
            </a:r>
          </a:p>
          <a:p>
            <a:pPr lvl="1">
              <a:buFont typeface="Wingdings" panose="05000000000000000000" pitchFamily="2" charset="2"/>
              <a:buChar char="Ø"/>
            </a:pPr>
            <a:r>
              <a:rPr lang="en-US" sz="2200" dirty="0"/>
              <a:t>Similarity with each group; for existing and potential groups</a:t>
            </a:r>
          </a:p>
          <a:p>
            <a:pPr lvl="1">
              <a:buFont typeface="Wingdings" panose="05000000000000000000" pitchFamily="2" charset="2"/>
              <a:buChar char="Ø"/>
            </a:pPr>
            <a:r>
              <a:rPr lang="en-US" sz="2200" dirty="0"/>
              <a:t>Number of groups</a:t>
            </a:r>
          </a:p>
          <a:p>
            <a:pPr lvl="1">
              <a:buFont typeface="Wingdings" panose="05000000000000000000" pitchFamily="2" charset="2"/>
              <a:buChar char="Ø"/>
            </a:pPr>
            <a:r>
              <a:rPr lang="en-US" sz="2200" dirty="0"/>
              <a:t>For opinion change: change in benefit for each opinion</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A01767E-0E53-B341-A2FA-6001C2DD29A8}"/>
              </a:ext>
            </a:extLst>
          </p:cNvPr>
          <p:cNvSpPr>
            <a:spLocks noGrp="1"/>
          </p:cNvSpPr>
          <p:nvPr>
            <p:ph type="sldNum" sz="quarter" idx="12"/>
          </p:nvPr>
        </p:nvSpPr>
        <p:spPr/>
        <p:txBody>
          <a:bodyPr/>
          <a:lstStyle/>
          <a:p>
            <a:fld id="{F3081D5E-FE68-4115-B6F4-4735CF4DEAE8}" type="slidenum">
              <a:rPr lang="ru-RU" smtClean="0"/>
              <a:pPr/>
              <a:t>52</a:t>
            </a:fld>
            <a:endParaRPr lang="ru-RU"/>
          </a:p>
        </p:txBody>
      </p:sp>
    </p:spTree>
    <p:extLst>
      <p:ext uri="{BB962C8B-B14F-4D97-AF65-F5344CB8AC3E}">
        <p14:creationId xmlns:p14="http://schemas.microsoft.com/office/powerpoint/2010/main" val="578975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solidFill>
                  <a:srgbClr val="C00000"/>
                </a:solidFill>
                <a:latin typeface="+mn-lt"/>
              </a:rPr>
              <a:t>Results</a:t>
            </a:r>
          </a:p>
        </p:txBody>
      </p:sp>
      <p:sp>
        <p:nvSpPr>
          <p:cNvPr id="3" name="Content Placeholder 2"/>
          <p:cNvSpPr>
            <a:spLocks noGrp="1"/>
          </p:cNvSpPr>
          <p:nvPr>
            <p:ph idx="1"/>
          </p:nvPr>
        </p:nvSpPr>
        <p:spPr>
          <a:xfrm>
            <a:off x="457200" y="1295400"/>
            <a:ext cx="8686800" cy="5181600"/>
          </a:xfrm>
        </p:spPr>
        <p:txBody>
          <a:bodyPr/>
          <a:lstStyle/>
          <a:p>
            <a:r>
              <a:rPr lang="en-US" sz="2400" dirty="0"/>
              <a:t>We look at the recall for the 3 kinds of changes:</a:t>
            </a:r>
          </a:p>
          <a:p>
            <a:endParaRPr lang="en-US" dirty="0"/>
          </a:p>
          <a:p>
            <a:endParaRPr lang="en-US" dirty="0"/>
          </a:p>
          <a:p>
            <a:endParaRPr lang="en-US" dirty="0"/>
          </a:p>
          <a:p>
            <a:endParaRPr lang="en-US" dirty="0"/>
          </a:p>
          <a:p>
            <a:r>
              <a:rPr lang="en-US" sz="2400" dirty="0"/>
              <a:t>The analytical model does much better than the baseline, but in turn is outperformed by the machine learning approach.</a:t>
            </a:r>
          </a:p>
          <a:p>
            <a:r>
              <a:rPr lang="en-US" sz="2400" dirty="0"/>
              <a:t>Precision and overall accuracy also improve with the analytical model and machine learning approach.</a:t>
            </a:r>
          </a:p>
          <a:p>
            <a:endParaRPr lang="en-US" sz="24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129666"/>
              </p:ext>
            </p:extLst>
          </p:nvPr>
        </p:nvGraphicFramePr>
        <p:xfrm>
          <a:off x="1524000" y="2108200"/>
          <a:ext cx="6096000" cy="177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t>Method, %</a:t>
                      </a:r>
                    </a:p>
                  </a:txBody>
                  <a:tcPr/>
                </a:tc>
                <a:tc>
                  <a:txBody>
                    <a:bodyPr/>
                    <a:lstStyle/>
                    <a:p>
                      <a:r>
                        <a:rPr lang="en-US" dirty="0"/>
                        <a:t>Join</a:t>
                      </a:r>
                      <a:r>
                        <a:rPr lang="en-US" baseline="0" dirty="0"/>
                        <a:t> a new group</a:t>
                      </a:r>
                      <a:endParaRPr lang="en-US" dirty="0"/>
                    </a:p>
                  </a:txBody>
                  <a:tcPr/>
                </a:tc>
                <a:tc>
                  <a:txBody>
                    <a:bodyPr/>
                    <a:lstStyle/>
                    <a:p>
                      <a:r>
                        <a:rPr lang="en-US" dirty="0"/>
                        <a:t>Leave a</a:t>
                      </a:r>
                      <a:r>
                        <a:rPr lang="en-US" baseline="0" dirty="0"/>
                        <a:t> </a:t>
                      </a:r>
                      <a:r>
                        <a:rPr lang="en-US" dirty="0"/>
                        <a:t>current</a:t>
                      </a:r>
                      <a:r>
                        <a:rPr lang="en-US" baseline="0" dirty="0"/>
                        <a:t> group</a:t>
                      </a:r>
                      <a:endParaRPr lang="en-US" dirty="0"/>
                    </a:p>
                  </a:txBody>
                  <a:tcPr/>
                </a:tc>
                <a:tc>
                  <a:txBody>
                    <a:bodyPr/>
                    <a:lstStyle/>
                    <a:p>
                      <a:r>
                        <a:rPr lang="en-US" dirty="0"/>
                        <a:t>Change an opinion</a:t>
                      </a:r>
                    </a:p>
                  </a:txBody>
                  <a:tcPr/>
                </a:tc>
                <a:extLst>
                  <a:ext uri="{0D108BD9-81ED-4DB2-BD59-A6C34878D82A}">
                    <a16:rowId xmlns:a16="http://schemas.microsoft.com/office/drawing/2014/main" val="10000"/>
                  </a:ext>
                </a:extLst>
              </a:tr>
              <a:tr h="370840">
                <a:tc>
                  <a:txBody>
                    <a:bodyPr/>
                    <a:lstStyle/>
                    <a:p>
                      <a:r>
                        <a:rPr lang="en-US" dirty="0"/>
                        <a:t> Baseline</a:t>
                      </a:r>
                    </a:p>
                  </a:txBody>
                  <a:tcPr/>
                </a:tc>
                <a:tc>
                  <a:txBody>
                    <a:bodyPr/>
                    <a:lstStyle/>
                    <a:p>
                      <a:r>
                        <a:rPr lang="en-US" dirty="0"/>
                        <a:t>6</a:t>
                      </a:r>
                    </a:p>
                  </a:txBody>
                  <a:tcPr/>
                </a:tc>
                <a:tc>
                  <a:txBody>
                    <a:bodyPr/>
                    <a:lstStyle/>
                    <a:p>
                      <a:r>
                        <a:rPr lang="en-US" dirty="0"/>
                        <a:t>11</a:t>
                      </a:r>
                    </a:p>
                  </a:txBody>
                  <a:tcPr/>
                </a:tc>
                <a:tc>
                  <a:txBody>
                    <a:bodyPr/>
                    <a:lstStyle/>
                    <a:p>
                      <a:r>
                        <a:rPr lang="en-US" dirty="0"/>
                        <a:t>13</a:t>
                      </a:r>
                    </a:p>
                  </a:txBody>
                  <a:tcPr/>
                </a:tc>
                <a:extLst>
                  <a:ext uri="{0D108BD9-81ED-4DB2-BD59-A6C34878D82A}">
                    <a16:rowId xmlns:a16="http://schemas.microsoft.com/office/drawing/2014/main" val="10001"/>
                  </a:ext>
                </a:extLst>
              </a:tr>
              <a:tr h="370840">
                <a:tc>
                  <a:txBody>
                    <a:bodyPr/>
                    <a:lstStyle/>
                    <a:p>
                      <a:r>
                        <a:rPr lang="en-US" dirty="0"/>
                        <a:t>Model</a:t>
                      </a:r>
                    </a:p>
                  </a:txBody>
                  <a:tcPr/>
                </a:tc>
                <a:tc>
                  <a:txBody>
                    <a:bodyPr/>
                    <a:lstStyle/>
                    <a:p>
                      <a:r>
                        <a:rPr lang="en-US" dirty="0"/>
                        <a:t>65</a:t>
                      </a:r>
                    </a:p>
                  </a:txBody>
                  <a:tcPr/>
                </a:tc>
                <a:tc>
                  <a:txBody>
                    <a:bodyPr/>
                    <a:lstStyle/>
                    <a:p>
                      <a:r>
                        <a:rPr lang="en-US" dirty="0"/>
                        <a:t>71</a:t>
                      </a:r>
                    </a:p>
                  </a:txBody>
                  <a:tcPr/>
                </a:tc>
                <a:tc>
                  <a:txBody>
                    <a:bodyPr/>
                    <a:lstStyle/>
                    <a:p>
                      <a:r>
                        <a:rPr lang="en-US" dirty="0"/>
                        <a:t>23</a:t>
                      </a:r>
                    </a:p>
                  </a:txBody>
                  <a:tcPr/>
                </a:tc>
                <a:extLst>
                  <a:ext uri="{0D108BD9-81ED-4DB2-BD59-A6C34878D82A}">
                    <a16:rowId xmlns:a16="http://schemas.microsoft.com/office/drawing/2014/main" val="10002"/>
                  </a:ext>
                </a:extLst>
              </a:tr>
              <a:tr h="370840">
                <a:tc>
                  <a:txBody>
                    <a:bodyPr/>
                    <a:lstStyle/>
                    <a:p>
                      <a:r>
                        <a:rPr lang="en-US" dirty="0"/>
                        <a:t>Machine Learning </a:t>
                      </a:r>
                    </a:p>
                  </a:txBody>
                  <a:tcPr/>
                </a:tc>
                <a:tc>
                  <a:txBody>
                    <a:bodyPr/>
                    <a:lstStyle/>
                    <a:p>
                      <a:r>
                        <a:rPr lang="en-US" dirty="0"/>
                        <a:t>89</a:t>
                      </a:r>
                    </a:p>
                  </a:txBody>
                  <a:tcPr/>
                </a:tc>
                <a:tc>
                  <a:txBody>
                    <a:bodyPr/>
                    <a:lstStyle/>
                    <a:p>
                      <a:r>
                        <a:rPr lang="en-US" dirty="0"/>
                        <a:t>81</a:t>
                      </a:r>
                    </a:p>
                  </a:txBody>
                  <a:tcPr/>
                </a:tc>
                <a:tc>
                  <a:txBody>
                    <a:bodyPr/>
                    <a:lstStyle/>
                    <a:p>
                      <a:r>
                        <a:rPr lang="en-US" dirty="0"/>
                        <a:t>85</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429000" y="6324600"/>
            <a:ext cx="4114800" cy="307777"/>
          </a:xfrm>
          <a:prstGeom prst="rect">
            <a:avLst/>
          </a:prstGeom>
          <a:noFill/>
        </p:spPr>
        <p:txBody>
          <a:bodyPr wrap="square" rtlCol="0">
            <a:spAutoFit/>
          </a:bodyPr>
          <a:lstStyle/>
          <a:p>
            <a:r>
              <a:rPr lang="en-US" sz="1400" dirty="0"/>
              <a:t>Preparing to submit to Nature Human Behavior </a:t>
            </a:r>
          </a:p>
        </p:txBody>
      </p:sp>
      <p:sp>
        <p:nvSpPr>
          <p:cNvPr id="6" name="Slide Number Placeholder 5">
            <a:extLst>
              <a:ext uri="{FF2B5EF4-FFF2-40B4-BE49-F238E27FC236}">
                <a16:creationId xmlns:a16="http://schemas.microsoft.com/office/drawing/2014/main" id="{1102CD93-18E2-6844-9B7D-B05286CE42DB}"/>
              </a:ext>
            </a:extLst>
          </p:cNvPr>
          <p:cNvSpPr>
            <a:spLocks noGrp="1"/>
          </p:cNvSpPr>
          <p:nvPr>
            <p:ph type="sldNum" sz="quarter" idx="12"/>
          </p:nvPr>
        </p:nvSpPr>
        <p:spPr/>
        <p:txBody>
          <a:bodyPr/>
          <a:lstStyle/>
          <a:p>
            <a:fld id="{F3081D5E-FE68-4115-B6F4-4735CF4DEAE8}" type="slidenum">
              <a:rPr lang="ru-RU" smtClean="0"/>
              <a:pPr/>
              <a:t>53</a:t>
            </a:fld>
            <a:endParaRPr lang="ru-RU"/>
          </a:p>
        </p:txBody>
      </p:sp>
    </p:spTree>
    <p:extLst>
      <p:ext uri="{BB962C8B-B14F-4D97-AF65-F5344CB8AC3E}">
        <p14:creationId xmlns:p14="http://schemas.microsoft.com/office/powerpoint/2010/main" val="962509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2800" dirty="0">
                <a:solidFill>
                  <a:srgbClr val="C00000"/>
                </a:solidFill>
                <a:latin typeface="+mn-lt"/>
              </a:rPr>
              <a:t>Holding popular opinions improves group interactions </a:t>
            </a:r>
          </a:p>
        </p:txBody>
      </p:sp>
      <p:sp>
        <p:nvSpPr>
          <p:cNvPr id="3" name="Content Placeholder 2"/>
          <p:cNvSpPr>
            <a:spLocks noGrp="1"/>
          </p:cNvSpPr>
          <p:nvPr>
            <p:ph idx="1"/>
          </p:nvPr>
        </p:nvSpPr>
        <p:spPr>
          <a:xfrm>
            <a:off x="457200" y="1143000"/>
            <a:ext cx="8229600" cy="5181600"/>
          </a:xfrm>
        </p:spPr>
        <p:txBody>
          <a:bodyPr/>
          <a:lstStyle/>
          <a:p>
            <a:pPr>
              <a:spcBef>
                <a:spcPts val="600"/>
              </a:spcBef>
              <a:spcAft>
                <a:spcPts val="1200"/>
              </a:spcAft>
            </a:pPr>
            <a:r>
              <a:rPr lang="en-US" sz="2800" b="1" dirty="0">
                <a:solidFill>
                  <a:srgbClr val="990033"/>
                </a:solidFill>
              </a:rPr>
              <a:t>Majority Nodes</a:t>
            </a:r>
            <a:r>
              <a:rPr lang="en-US" sz="2800" dirty="0"/>
              <a:t>: nodes whose opinions are in the majority</a:t>
            </a:r>
          </a:p>
          <a:p>
            <a:pPr>
              <a:spcBef>
                <a:spcPts val="600"/>
              </a:spcBef>
              <a:spcAft>
                <a:spcPts val="1200"/>
              </a:spcAft>
            </a:pPr>
            <a:r>
              <a:rPr lang="en-US" sz="2800" dirty="0"/>
              <a:t>Majority nodes derive more benefit from participation in social groups meetings than others</a:t>
            </a:r>
          </a:p>
          <a:p>
            <a:pPr>
              <a:spcBef>
                <a:spcPts val="600"/>
              </a:spcBef>
              <a:spcAft>
                <a:spcPts val="1200"/>
              </a:spcAft>
            </a:pPr>
            <a:r>
              <a:rPr lang="en-US" sz="2800" dirty="0"/>
              <a:t>They are less likely to change groups compared to others</a:t>
            </a:r>
          </a:p>
          <a:p>
            <a:pPr>
              <a:spcBef>
                <a:spcPts val="600"/>
              </a:spcBef>
              <a:spcAft>
                <a:spcPts val="1200"/>
              </a:spcAft>
            </a:pPr>
            <a:r>
              <a:rPr lang="en-US" sz="2800" dirty="0"/>
              <a:t>They are also less likely to change opinions</a:t>
            </a:r>
          </a:p>
        </p:txBody>
      </p:sp>
      <p:sp>
        <p:nvSpPr>
          <p:cNvPr id="4" name="Slide Number Placeholder 3">
            <a:extLst>
              <a:ext uri="{FF2B5EF4-FFF2-40B4-BE49-F238E27FC236}">
                <a16:creationId xmlns:a16="http://schemas.microsoft.com/office/drawing/2014/main" id="{8AA344E3-7203-664E-813C-4F80D8138315}"/>
              </a:ext>
            </a:extLst>
          </p:cNvPr>
          <p:cNvSpPr>
            <a:spLocks noGrp="1"/>
          </p:cNvSpPr>
          <p:nvPr>
            <p:ph type="sldNum" sz="quarter" idx="12"/>
          </p:nvPr>
        </p:nvSpPr>
        <p:spPr/>
        <p:txBody>
          <a:bodyPr/>
          <a:lstStyle/>
          <a:p>
            <a:fld id="{F3081D5E-FE68-4115-B6F4-4735CF4DEAE8}" type="slidenum">
              <a:rPr lang="ru-RU" smtClean="0"/>
              <a:pPr/>
              <a:t>54</a:t>
            </a:fld>
            <a:endParaRPr lang="ru-RU"/>
          </a:p>
        </p:txBody>
      </p:sp>
    </p:spTree>
    <p:extLst>
      <p:ext uri="{BB962C8B-B14F-4D97-AF65-F5344CB8AC3E}">
        <p14:creationId xmlns:p14="http://schemas.microsoft.com/office/powerpoint/2010/main" val="3951464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solidFill>
                  <a:srgbClr val="C00000"/>
                </a:solidFill>
                <a:latin typeface="+mn-lt"/>
              </a:rPr>
              <a:t>Conclusions</a:t>
            </a:r>
          </a:p>
        </p:txBody>
      </p:sp>
      <p:sp>
        <p:nvSpPr>
          <p:cNvPr id="3" name="Content Placeholder 2"/>
          <p:cNvSpPr>
            <a:spLocks noGrp="1"/>
          </p:cNvSpPr>
          <p:nvPr>
            <p:ph idx="1"/>
          </p:nvPr>
        </p:nvSpPr>
        <p:spPr/>
        <p:txBody>
          <a:bodyPr>
            <a:normAutofit fontScale="85000" lnSpcReduction="20000"/>
          </a:bodyPr>
          <a:lstStyle/>
          <a:p>
            <a:r>
              <a:rPr lang="en-US" dirty="0"/>
              <a:t>We demonstrate a methodology for identifying groups of stable and frequently interacting nodes.</a:t>
            </a:r>
          </a:p>
          <a:p>
            <a:r>
              <a:rPr lang="en-US" dirty="0"/>
              <a:t>Group relationships are</a:t>
            </a:r>
            <a:r>
              <a:rPr lang="en-US" b="1" dirty="0">
                <a:solidFill>
                  <a:srgbClr val="79463D"/>
                </a:solidFill>
              </a:rPr>
              <a:t> stronger</a:t>
            </a:r>
            <a:r>
              <a:rPr lang="en-US" b="1" dirty="0"/>
              <a:t> </a:t>
            </a:r>
            <a:r>
              <a:rPr lang="en-US" b="1" dirty="0">
                <a:solidFill>
                  <a:srgbClr val="800000"/>
                </a:solidFill>
              </a:rPr>
              <a:t>than</a:t>
            </a:r>
            <a:r>
              <a:rPr lang="en-US" b="1" dirty="0"/>
              <a:t> </a:t>
            </a:r>
            <a:r>
              <a:rPr lang="en-US" b="1" dirty="0">
                <a:solidFill>
                  <a:srgbClr val="79463D"/>
                </a:solidFill>
              </a:rPr>
              <a:t>random edges</a:t>
            </a:r>
            <a:r>
              <a:rPr lang="en-US" dirty="0"/>
              <a:t>, however, are </a:t>
            </a:r>
            <a:r>
              <a:rPr lang="en-US" b="1" dirty="0">
                <a:solidFill>
                  <a:srgbClr val="800000"/>
                </a:solidFill>
              </a:rPr>
              <a:t>more fragile than communication relationships</a:t>
            </a:r>
            <a:r>
              <a:rPr lang="en-US" dirty="0"/>
              <a:t>.</a:t>
            </a:r>
          </a:p>
          <a:p>
            <a:r>
              <a:rPr lang="en-US" dirty="0"/>
              <a:t>Groups are </a:t>
            </a:r>
            <a:r>
              <a:rPr lang="en-US" b="1" dirty="0">
                <a:solidFill>
                  <a:srgbClr val="79463D"/>
                </a:solidFill>
              </a:rPr>
              <a:t>biased</a:t>
            </a:r>
            <a:r>
              <a:rPr lang="en-US" dirty="0"/>
              <a:t> on several attributes and can be well clustered.</a:t>
            </a:r>
          </a:p>
          <a:p>
            <a:r>
              <a:rPr lang="en-US" dirty="0"/>
              <a:t>We demonstrate a model for prediction of group and opinion change.</a:t>
            </a:r>
          </a:p>
          <a:p>
            <a:r>
              <a:rPr lang="en-US" dirty="0"/>
              <a:t>We see that people who are in the majority derive more benefits from groups and change less often.</a:t>
            </a:r>
          </a:p>
          <a:p>
            <a:endParaRPr lang="en-US" dirty="0"/>
          </a:p>
        </p:txBody>
      </p:sp>
      <p:sp>
        <p:nvSpPr>
          <p:cNvPr id="4" name="Slide Number Placeholder 3">
            <a:extLst>
              <a:ext uri="{FF2B5EF4-FFF2-40B4-BE49-F238E27FC236}">
                <a16:creationId xmlns:a16="http://schemas.microsoft.com/office/drawing/2014/main" id="{3BE68169-EB14-024E-90AD-BBBBA5C9FFA3}"/>
              </a:ext>
            </a:extLst>
          </p:cNvPr>
          <p:cNvSpPr>
            <a:spLocks noGrp="1"/>
          </p:cNvSpPr>
          <p:nvPr>
            <p:ph type="sldNum" sz="quarter" idx="12"/>
          </p:nvPr>
        </p:nvSpPr>
        <p:spPr/>
        <p:txBody>
          <a:bodyPr/>
          <a:lstStyle/>
          <a:p>
            <a:fld id="{F3081D5E-FE68-4115-B6F4-4735CF4DEAE8}" type="slidenum">
              <a:rPr lang="ru-RU" smtClean="0"/>
              <a:pPr/>
              <a:t>55</a:t>
            </a:fld>
            <a:endParaRPr lang="ru-RU"/>
          </a:p>
        </p:txBody>
      </p:sp>
    </p:spTree>
    <p:extLst>
      <p:ext uri="{BB962C8B-B14F-4D97-AF65-F5344CB8AC3E}">
        <p14:creationId xmlns:p14="http://schemas.microsoft.com/office/powerpoint/2010/main" val="803917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3766-A7BD-9A43-AF91-98F41EDDB7B8}"/>
              </a:ext>
            </a:extLst>
          </p:cNvPr>
          <p:cNvSpPr>
            <a:spLocks noGrp="1"/>
          </p:cNvSpPr>
          <p:nvPr>
            <p:ph type="title"/>
          </p:nvPr>
        </p:nvSpPr>
        <p:spPr>
          <a:xfrm>
            <a:off x="457200" y="0"/>
            <a:ext cx="8229600" cy="762000"/>
          </a:xfrm>
        </p:spPr>
        <p:txBody>
          <a:bodyPr/>
          <a:lstStyle/>
          <a:p>
            <a:r>
              <a:rPr lang="en-US" sz="2800" dirty="0">
                <a:solidFill>
                  <a:srgbClr val="C00000"/>
                </a:solidFill>
                <a:latin typeface="+mn-lt"/>
              </a:rPr>
              <a:t>Papers</a:t>
            </a:r>
          </a:p>
        </p:txBody>
      </p:sp>
      <p:sp>
        <p:nvSpPr>
          <p:cNvPr id="3" name="Content Placeholder 2">
            <a:extLst>
              <a:ext uri="{FF2B5EF4-FFF2-40B4-BE49-F238E27FC236}">
                <a16:creationId xmlns:a16="http://schemas.microsoft.com/office/drawing/2014/main" id="{C40F03D5-972F-2343-B98C-807D89316400}"/>
              </a:ext>
            </a:extLst>
          </p:cNvPr>
          <p:cNvSpPr>
            <a:spLocks noGrp="1"/>
          </p:cNvSpPr>
          <p:nvPr>
            <p:ph idx="1"/>
          </p:nvPr>
        </p:nvSpPr>
        <p:spPr>
          <a:xfrm>
            <a:off x="228600" y="1066800"/>
            <a:ext cx="8839200" cy="5181600"/>
          </a:xfrm>
        </p:spPr>
        <p:txBody>
          <a:bodyPr>
            <a:noAutofit/>
          </a:bodyPr>
          <a:lstStyle/>
          <a:p>
            <a:r>
              <a:rPr lang="en-US" sz="2200" b="1" dirty="0"/>
              <a:t>A. </a:t>
            </a:r>
            <a:r>
              <a:rPr lang="en-US" sz="2200" b="1" dirty="0" err="1"/>
              <a:t>Bahulkar</a:t>
            </a:r>
            <a:r>
              <a:rPr lang="en-US" sz="2200" b="1" dirty="0"/>
              <a:t>, B. K. Szymanski</a:t>
            </a:r>
            <a:r>
              <a:rPr lang="en-US" sz="2200" dirty="0"/>
              <a:t>, K. Chen, O. </a:t>
            </a:r>
            <a:r>
              <a:rPr lang="en-US" sz="2200" dirty="0" err="1"/>
              <a:t>Lizardo</a:t>
            </a:r>
            <a:r>
              <a:rPr lang="en-US" sz="2200" dirty="0"/>
              <a:t>, “Impact of Attributes on Group Formation,” in </a:t>
            </a:r>
            <a:r>
              <a:rPr lang="en-US" sz="2200" i="1" dirty="0"/>
              <a:t>Proc. IEEE/ACM Int. Conf. Advances in Social Networks Analysis and Mining (ASONAM), </a:t>
            </a:r>
            <a:r>
              <a:rPr lang="en-US" sz="2200" dirty="0"/>
              <a:t>Barcelona, Spain, 2018, pp. 1250-57. (</a:t>
            </a:r>
            <a:r>
              <a:rPr lang="en-US" sz="2200" b="1" dirty="0"/>
              <a:t>RPI</a:t>
            </a:r>
            <a:r>
              <a:rPr lang="en-US" sz="2200" dirty="0"/>
              <a:t>, ARL, NDU collaboration)</a:t>
            </a:r>
          </a:p>
          <a:p>
            <a:r>
              <a:rPr lang="en-US" sz="2200" dirty="0"/>
              <a:t>Manuscript in preparation for </a:t>
            </a:r>
            <a:r>
              <a:rPr lang="en-US" sz="2200" i="1" dirty="0"/>
              <a:t>Nature Human Behavior</a:t>
            </a:r>
            <a:r>
              <a:rPr lang="en-US" sz="2200" dirty="0"/>
              <a:t> by </a:t>
            </a:r>
            <a:r>
              <a:rPr lang="en-US" sz="2200" b="1" dirty="0"/>
              <a:t>J. </a:t>
            </a:r>
            <a:r>
              <a:rPr lang="en-US" sz="2200" b="1" dirty="0" err="1"/>
              <a:t>Flamino</a:t>
            </a:r>
            <a:r>
              <a:rPr lang="en-US" sz="2200" b="1" dirty="0"/>
              <a:t>, A. </a:t>
            </a:r>
            <a:r>
              <a:rPr lang="en-US" sz="2200" b="1" dirty="0" err="1"/>
              <a:t>Bahulkar</a:t>
            </a:r>
            <a:r>
              <a:rPr lang="en-US" sz="2200" b="1" dirty="0"/>
              <a:t>, B. Szymanski</a:t>
            </a:r>
            <a:r>
              <a:rPr lang="en-US" sz="2200" dirty="0"/>
              <a:t>, K. Chan and O. </a:t>
            </a:r>
            <a:r>
              <a:rPr lang="en-US" sz="2200" dirty="0" err="1"/>
              <a:t>Lizardo</a:t>
            </a:r>
            <a:r>
              <a:rPr lang="en-US" sz="2200" dirty="0"/>
              <a:t> (</a:t>
            </a:r>
            <a:r>
              <a:rPr lang="en-US" sz="2200" b="1" dirty="0"/>
              <a:t>RPI</a:t>
            </a:r>
            <a:r>
              <a:rPr lang="en-US" sz="2200" dirty="0"/>
              <a:t>, UCLA, NDU collaboration)</a:t>
            </a:r>
          </a:p>
          <a:p>
            <a:r>
              <a:rPr lang="en-US" sz="2200" dirty="0"/>
              <a:t>Similar methodology applied to nodes changing opinion or friends presented in:</a:t>
            </a:r>
          </a:p>
          <a:p>
            <a:r>
              <a:rPr lang="en-US" sz="2200" dirty="0"/>
              <a:t>A Nigam, K. Shin, </a:t>
            </a:r>
            <a:r>
              <a:rPr lang="en-US" sz="2200" b="1" dirty="0"/>
              <a:t>A. </a:t>
            </a:r>
            <a:r>
              <a:rPr lang="en-US" sz="2200" b="1" dirty="0" err="1"/>
              <a:t>Bahulkar</a:t>
            </a:r>
            <a:r>
              <a:rPr lang="en-US" sz="2200" dirty="0"/>
              <a:t>, B. </a:t>
            </a:r>
            <a:r>
              <a:rPr lang="en-US" sz="2200" dirty="0" err="1"/>
              <a:t>Hooi</a:t>
            </a:r>
            <a:r>
              <a:rPr lang="en-US" sz="2200" dirty="0"/>
              <a:t>, D. </a:t>
            </a:r>
            <a:r>
              <a:rPr lang="en-US" sz="2200" dirty="0" err="1"/>
              <a:t>Hachen</a:t>
            </a:r>
            <a:r>
              <a:rPr lang="en-US" sz="2200" dirty="0"/>
              <a:t>, </a:t>
            </a:r>
            <a:r>
              <a:rPr lang="en-US" sz="2200" b="1" dirty="0"/>
              <a:t>B. K. Szymanski</a:t>
            </a:r>
            <a:r>
              <a:rPr lang="en-US" sz="2200" dirty="0"/>
              <a:t>, C.          </a:t>
            </a:r>
            <a:r>
              <a:rPr lang="en-US" sz="2200" dirty="0" err="1"/>
              <a:t>Faloutsos</a:t>
            </a:r>
            <a:r>
              <a:rPr lang="en-US" sz="2200" dirty="0"/>
              <a:t>, N. V. Chawla, “ONE-M: Modeling the Co-evolution of Opinions and Network Connections,” in </a:t>
            </a:r>
            <a:r>
              <a:rPr lang="en-US" sz="2200" i="1" dirty="0"/>
              <a:t>Proc. ECML-PKDD, </a:t>
            </a:r>
            <a:r>
              <a:rPr lang="en-US" sz="2200" dirty="0"/>
              <a:t>Dublin, Ireland, Sept 10-14, 2018</a:t>
            </a:r>
            <a:r>
              <a:rPr lang="en-US" sz="2200" i="1" dirty="0"/>
              <a:t>, Lecture Notes on Artificial Intelligence</a:t>
            </a:r>
            <a:r>
              <a:rPr lang="en-US" sz="2200" dirty="0"/>
              <a:t>, </a:t>
            </a:r>
            <a:r>
              <a:rPr lang="en-US" sz="2200" b="1" dirty="0"/>
              <a:t>11053</a:t>
            </a:r>
            <a:r>
              <a:rPr lang="en-US" sz="2200" dirty="0"/>
              <a:t>: 122-140, Springer, Berlin, 2019.(</a:t>
            </a:r>
            <a:r>
              <a:rPr lang="en-US" sz="2200" b="1" dirty="0"/>
              <a:t>RPI, </a:t>
            </a:r>
            <a:r>
              <a:rPr lang="en-US" sz="2200" dirty="0"/>
              <a:t>CMU, NDU collaboration)</a:t>
            </a:r>
          </a:p>
        </p:txBody>
      </p:sp>
      <p:sp>
        <p:nvSpPr>
          <p:cNvPr id="4" name="Slide Number Placeholder 3">
            <a:extLst>
              <a:ext uri="{FF2B5EF4-FFF2-40B4-BE49-F238E27FC236}">
                <a16:creationId xmlns:a16="http://schemas.microsoft.com/office/drawing/2014/main" id="{5DE1D927-E4CA-BD4C-919B-9BC1DCC10E5D}"/>
              </a:ext>
            </a:extLst>
          </p:cNvPr>
          <p:cNvSpPr>
            <a:spLocks noGrp="1"/>
          </p:cNvSpPr>
          <p:nvPr>
            <p:ph type="sldNum" sz="quarter" idx="12"/>
          </p:nvPr>
        </p:nvSpPr>
        <p:spPr/>
        <p:txBody>
          <a:bodyPr/>
          <a:lstStyle/>
          <a:p>
            <a:fld id="{F3081D5E-FE68-4115-B6F4-4735CF4DEAE8}" type="slidenum">
              <a:rPr lang="ru-RU" smtClean="0"/>
              <a:pPr/>
              <a:t>56</a:t>
            </a:fld>
            <a:endParaRPr lang="ru-RU"/>
          </a:p>
        </p:txBody>
      </p:sp>
    </p:spTree>
    <p:extLst>
      <p:ext uri="{BB962C8B-B14F-4D97-AF65-F5344CB8AC3E}">
        <p14:creationId xmlns:p14="http://schemas.microsoft.com/office/powerpoint/2010/main" val="1175648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a:solidFill>
                  <a:srgbClr val="990033"/>
                </a:solidFill>
              </a:rPr>
              <a:t>Thank you!</a:t>
            </a:r>
            <a:endParaRPr lang="ru-RU" dirty="0">
              <a:solidFill>
                <a:srgbClr val="990033"/>
              </a:solidFill>
            </a:endParaRPr>
          </a:p>
        </p:txBody>
      </p:sp>
      <p:sp>
        <p:nvSpPr>
          <p:cNvPr id="7" name="Subtitle 6"/>
          <p:cNvSpPr>
            <a:spLocks noGrp="1"/>
          </p:cNvSpPr>
          <p:nvPr>
            <p:ph type="subTitle" idx="1"/>
          </p:nvPr>
        </p:nvSpPr>
        <p:spPr>
          <a:xfrm>
            <a:off x="1295400" y="3505200"/>
            <a:ext cx="6400800" cy="1752600"/>
          </a:xfrm>
        </p:spPr>
        <p:txBody>
          <a:bodyPr/>
          <a:lstStyle/>
          <a:p>
            <a:pPr algn="ctr"/>
            <a:r>
              <a:rPr lang="en-US" dirty="0">
                <a:solidFill>
                  <a:srgbClr val="C00000"/>
                </a:solidFill>
              </a:rPr>
              <a:t>Questions?</a:t>
            </a:r>
            <a:endParaRPr lang="ru-RU" dirty="0">
              <a:solidFill>
                <a:srgbClr val="C00000"/>
              </a:solidFill>
            </a:endParaRPr>
          </a:p>
        </p:txBody>
      </p:sp>
    </p:spTree>
    <p:extLst>
      <p:ext uri="{BB962C8B-B14F-4D97-AF65-F5344CB8AC3E}">
        <p14:creationId xmlns:p14="http://schemas.microsoft.com/office/powerpoint/2010/main" val="3901864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p:nvPr/>
        </p:nvSpPr>
        <p:spPr>
          <a:xfrm>
            <a:off x="0" y="4678200"/>
            <a:ext cx="9144000" cy="1189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189800" y="1213000"/>
            <a:ext cx="8810100" cy="9480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New idea: introduce negative edge weights to avoid</a:t>
            </a:r>
            <a:r>
              <a:rPr lang="en"/>
              <a:t> </a:t>
            </a:r>
            <a:r>
              <a:rPr lang="en" sz="2000">
                <a:solidFill>
                  <a:schemeClr val="dk1"/>
                </a:solidFill>
                <a:latin typeface="Helvetica Neue"/>
                <a:ea typeface="Helvetica Neue"/>
                <a:cs typeface="Helvetica Neue"/>
                <a:sym typeface="Helvetica Neue"/>
              </a:rPr>
              <a:t>merging endpoints in the same community thus resolving the resolution limit of modularity</a:t>
            </a:r>
            <a:endParaRPr sz="200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14" name="Google Shape;214;p23"/>
          <p:cNvSpPr txBox="1"/>
          <p:nvPr/>
        </p:nvSpPr>
        <p:spPr>
          <a:xfrm>
            <a:off x="3469276" y="228600"/>
            <a:ext cx="22800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b="0" i="0" u="none" strike="noStrike" cap="none" dirty="0">
                <a:solidFill>
                  <a:srgbClr val="C00000"/>
                </a:solidFill>
                <a:latin typeface="+mn-lt"/>
                <a:ea typeface="Helvetica Neue"/>
                <a:cs typeface="Helvetica Neue"/>
                <a:sym typeface="Helvetica Neue"/>
              </a:rPr>
              <a:t>Motivation</a:t>
            </a:r>
            <a:endParaRPr dirty="0">
              <a:latin typeface="+mn-lt"/>
            </a:endParaRPr>
          </a:p>
        </p:txBody>
      </p:sp>
      <p:sp>
        <p:nvSpPr>
          <p:cNvPr id="215" name="Google Shape;215;p23"/>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23"/>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17" name="Google Shape;217;p23"/>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pic>
        <p:nvPicPr>
          <p:cNvPr id="218" name="Google Shape;218;p23" descr="1.png"/>
          <p:cNvPicPr preferRelativeResize="0"/>
          <p:nvPr/>
        </p:nvPicPr>
        <p:blipFill rotWithShape="1">
          <a:blip r:embed="rId3">
            <a:alphaModFix/>
          </a:blip>
          <a:srcRect/>
          <a:stretch/>
        </p:blipFill>
        <p:spPr>
          <a:xfrm>
            <a:off x="570800" y="2844600"/>
            <a:ext cx="4931700" cy="3099000"/>
          </a:xfrm>
          <a:prstGeom prst="rect">
            <a:avLst/>
          </a:prstGeom>
          <a:noFill/>
          <a:ln>
            <a:noFill/>
          </a:ln>
        </p:spPr>
      </p:pic>
      <p:pic>
        <p:nvPicPr>
          <p:cNvPr id="219" name="Google Shape;219;p23" descr="2.png"/>
          <p:cNvPicPr preferRelativeResize="0"/>
          <p:nvPr/>
        </p:nvPicPr>
        <p:blipFill rotWithShape="1">
          <a:blip r:embed="rId4">
            <a:alphaModFix/>
          </a:blip>
          <a:srcRect/>
          <a:stretch/>
        </p:blipFill>
        <p:spPr>
          <a:xfrm>
            <a:off x="4108699" y="1989050"/>
            <a:ext cx="4357800" cy="3307200"/>
          </a:xfrm>
          <a:prstGeom prst="rect">
            <a:avLst/>
          </a:prstGeom>
          <a:noFill/>
          <a:ln>
            <a:noFill/>
          </a:ln>
        </p:spPr>
      </p:pic>
      <p:cxnSp>
        <p:nvCxnSpPr>
          <p:cNvPr id="220" name="Google Shape;220;p23"/>
          <p:cNvCxnSpPr/>
          <p:nvPr/>
        </p:nvCxnSpPr>
        <p:spPr>
          <a:xfrm rot="10800000">
            <a:off x="1237100" y="2813850"/>
            <a:ext cx="351600" cy="521400"/>
          </a:xfrm>
          <a:prstGeom prst="straightConnector1">
            <a:avLst/>
          </a:prstGeom>
          <a:noFill/>
          <a:ln w="19050" cap="flat" cmpd="sng">
            <a:solidFill>
              <a:srgbClr val="1F497D"/>
            </a:solidFill>
            <a:prstDash val="dash"/>
            <a:round/>
            <a:headEnd type="none" w="sm" len="sm"/>
            <a:tailEnd type="triangle" w="lg" len="lg"/>
          </a:ln>
        </p:spPr>
      </p:cxnSp>
      <p:sp>
        <p:nvSpPr>
          <p:cNvPr id="221" name="Google Shape;221;p23"/>
          <p:cNvSpPr txBox="1"/>
          <p:nvPr/>
        </p:nvSpPr>
        <p:spPr>
          <a:xfrm>
            <a:off x="304800" y="2106300"/>
            <a:ext cx="2665200" cy="3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Helvetica Neue"/>
              <a:buNone/>
            </a:pPr>
            <a:r>
              <a:rPr lang="en" sz="1600" b="1" i="1" u="none" strike="noStrike" cap="none">
                <a:solidFill>
                  <a:srgbClr val="000000"/>
                </a:solidFill>
                <a:latin typeface="Helvetica Neue"/>
                <a:ea typeface="Helvetica Neue"/>
                <a:cs typeface="Helvetica Neue"/>
                <a:sym typeface="Helvetica Neue"/>
              </a:rPr>
              <a:t>x :</a:t>
            </a:r>
            <a:r>
              <a:rPr lang="en" sz="1600" b="1" i="1">
                <a:latin typeface="Helvetica Neue"/>
                <a:ea typeface="Helvetica Neue"/>
                <a:cs typeface="Helvetica Neue"/>
                <a:sym typeface="Helvetica Neue"/>
              </a:rPr>
              <a:t> </a:t>
            </a:r>
            <a:r>
              <a:rPr lang="en" sz="1600" b="1" i="1" u="none" strike="noStrike" cap="none">
                <a:solidFill>
                  <a:srgbClr val="000000"/>
                </a:solidFill>
                <a:latin typeface="Helvetica Neue"/>
                <a:ea typeface="Helvetica Neue"/>
                <a:cs typeface="Helvetica Neue"/>
                <a:sym typeface="Helvetica Neue"/>
              </a:rPr>
              <a:t>the weight of edge between two cliques</a:t>
            </a:r>
            <a:endParaRPr sz="1600" b="1">
              <a:latin typeface="Helvetica Neue"/>
              <a:ea typeface="Helvetica Neue"/>
              <a:cs typeface="Helvetica Neue"/>
              <a:sym typeface="Helvetica Neue"/>
            </a:endParaRPr>
          </a:p>
        </p:txBody>
      </p:sp>
      <p:sp>
        <p:nvSpPr>
          <p:cNvPr id="222" name="Google Shape;222;p23"/>
          <p:cNvSpPr/>
          <p:nvPr/>
        </p:nvSpPr>
        <p:spPr>
          <a:xfrm>
            <a:off x="6332950" y="4193550"/>
            <a:ext cx="673800" cy="299400"/>
          </a:xfrm>
          <a:prstGeom prst="wedgeRoundRectCallout">
            <a:avLst>
              <a:gd name="adj1" fmla="val -125846"/>
              <a:gd name="adj2" fmla="val -135630"/>
              <a:gd name="adj3" fmla="val 0"/>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r>
              <a:rPr lang="en" sz="2000" b="1" i="0" u="none" strike="noStrike" cap="none">
                <a:solidFill>
                  <a:srgbClr val="000000"/>
                </a:solidFill>
                <a:latin typeface="Helvetica Neue"/>
                <a:ea typeface="Helvetica Neue"/>
                <a:cs typeface="Helvetica Neue"/>
                <a:sym typeface="Helvetica Neue"/>
              </a:rPr>
              <a:t>x=1</a:t>
            </a:r>
            <a:endParaRPr sz="2000" b="1">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1000"/>
                                        <p:tgtEl>
                                          <p:spTgt spid="220"/>
                                        </p:tgtEl>
                                      </p:cBhvr>
                                    </p:animEffect>
                                  </p:childTnLst>
                                </p:cTn>
                              </p:par>
                              <p:par>
                                <p:cTn id="13" presetID="10" presetClass="entr" presetSubtype="0" fill="hold" nodeType="withEffect">
                                  <p:stCondLst>
                                    <p:cond delay="0"/>
                                  </p:stCondLst>
                                  <p:childTnLst>
                                    <p:set>
                                      <p:cBhvr>
                                        <p:cTn id="14" dur="1" fill="hold">
                                          <p:stCondLst>
                                            <p:cond delay="0"/>
                                          </p:stCondLst>
                                        </p:cTn>
                                        <p:tgtEl>
                                          <p:spTgt spid="221"/>
                                        </p:tgtEl>
                                        <p:attrNameLst>
                                          <p:attrName>style.visibility</p:attrName>
                                        </p:attrNameLst>
                                      </p:cBhvr>
                                      <p:to>
                                        <p:strVal val="visible"/>
                                      </p:to>
                                    </p:set>
                                    <p:animEffect transition="in" filter="fade">
                                      <p:cBhvr>
                                        <p:cTn id="15" dur="1000"/>
                                        <p:tgtEl>
                                          <p:spTgt spid="2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9"/>
                                        </p:tgtEl>
                                        <p:attrNameLst>
                                          <p:attrName>style.visibility</p:attrName>
                                        </p:attrNameLst>
                                      </p:cBhvr>
                                      <p:to>
                                        <p:strVal val="visible"/>
                                      </p:to>
                                    </p:set>
                                    <p:animEffect transition="in" filter="fade">
                                      <p:cBhvr>
                                        <p:cTn id="20" dur="1000"/>
                                        <p:tgtEl>
                                          <p:spTgt spid="219"/>
                                        </p:tgtEl>
                                      </p:cBhvr>
                                    </p:animEffect>
                                  </p:childTnLst>
                                </p:cTn>
                              </p:par>
                              <p:par>
                                <p:cTn id="21" presetID="10" presetClass="entr" presetSubtype="0" fill="hold" nodeType="withEffect">
                                  <p:stCondLst>
                                    <p:cond delay="0"/>
                                  </p:stCondLst>
                                  <p:childTnLst>
                                    <p:set>
                                      <p:cBhvr>
                                        <p:cTn id="22" dur="1" fill="hold">
                                          <p:stCondLst>
                                            <p:cond delay="0"/>
                                          </p:stCondLst>
                                        </p:cTn>
                                        <p:tgtEl>
                                          <p:spTgt spid="222"/>
                                        </p:tgtEl>
                                        <p:attrNameLst>
                                          <p:attrName>style.visibility</p:attrName>
                                        </p:attrNameLst>
                                      </p:cBhvr>
                                      <p:to>
                                        <p:strVal val="visible"/>
                                      </p:to>
                                    </p:set>
                                    <p:animEffect transition="in" filter="fade">
                                      <p:cBhvr>
                                        <p:cTn id="23"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p:nvPr/>
        </p:nvSpPr>
        <p:spPr>
          <a:xfrm>
            <a:off x="2703725" y="1933050"/>
            <a:ext cx="10242600" cy="11826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a:latin typeface="Helvetica Neue"/>
              <a:ea typeface="Helvetica Neue"/>
              <a:cs typeface="Helvetica Neue"/>
              <a:sym typeface="Helvetica Neue"/>
            </a:endParaRPr>
          </a:p>
          <a:p>
            <a:pPr marL="457200" marR="0" lvl="0" indent="0" algn="l" rtl="0">
              <a:lnSpc>
                <a:spcPct val="100000"/>
              </a:lnSpc>
              <a:spcBef>
                <a:spcPts val="0"/>
              </a:spcBef>
              <a:spcAft>
                <a:spcPts val="0"/>
              </a:spcAft>
              <a:buNone/>
            </a:pPr>
            <a:endParaRPr>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Font typeface="Arial"/>
              <a:buNone/>
            </a:pPr>
            <a:endParaRPr sz="180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Font typeface="Arial"/>
              <a:buNone/>
            </a:pPr>
            <a:endParaRPr sz="180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Font typeface="Arial"/>
              <a:buNone/>
            </a:pPr>
            <a:endParaRPr sz="1800" i="0" u="none" strike="noStrike" cap="none">
              <a:solidFill>
                <a:srgbClr val="000000"/>
              </a:solidFill>
              <a:latin typeface="Helvetica Neue"/>
              <a:ea typeface="Helvetica Neue"/>
              <a:cs typeface="Helvetica Neue"/>
              <a:sym typeface="Helvetica Neue"/>
            </a:endParaRPr>
          </a:p>
        </p:txBody>
      </p:sp>
      <p:pic>
        <p:nvPicPr>
          <p:cNvPr id="228" name="Google Shape;228;p24"/>
          <p:cNvPicPr preferRelativeResize="0"/>
          <p:nvPr/>
        </p:nvPicPr>
        <p:blipFill>
          <a:blip r:embed="rId3">
            <a:alphaModFix/>
          </a:blip>
          <a:stretch>
            <a:fillRect/>
          </a:stretch>
        </p:blipFill>
        <p:spPr>
          <a:xfrm>
            <a:off x="1030688" y="2396100"/>
            <a:ext cx="7177164" cy="482100"/>
          </a:xfrm>
          <a:prstGeom prst="rect">
            <a:avLst/>
          </a:prstGeom>
          <a:noFill/>
          <a:ln>
            <a:noFill/>
          </a:ln>
        </p:spPr>
      </p:pic>
      <p:grpSp>
        <p:nvGrpSpPr>
          <p:cNvPr id="229" name="Google Shape;229;p24"/>
          <p:cNvGrpSpPr/>
          <p:nvPr/>
        </p:nvGrpSpPr>
        <p:grpSpPr>
          <a:xfrm>
            <a:off x="2873050" y="3365375"/>
            <a:ext cx="3756200" cy="2861100"/>
            <a:chOff x="2873050" y="3365375"/>
            <a:chExt cx="3756200" cy="2861100"/>
          </a:xfrm>
        </p:grpSpPr>
        <p:cxnSp>
          <p:nvCxnSpPr>
            <p:cNvPr id="230" name="Google Shape;230;p24"/>
            <p:cNvCxnSpPr/>
            <p:nvPr/>
          </p:nvCxnSpPr>
          <p:spPr>
            <a:xfrm>
              <a:off x="3084450" y="5500700"/>
              <a:ext cx="3544800" cy="0"/>
            </a:xfrm>
            <a:prstGeom prst="straightConnector1">
              <a:avLst/>
            </a:prstGeom>
            <a:noFill/>
            <a:ln w="19050" cap="flat" cmpd="sng">
              <a:solidFill>
                <a:schemeClr val="dk2"/>
              </a:solidFill>
              <a:prstDash val="solid"/>
              <a:round/>
              <a:headEnd type="none" w="med" len="med"/>
              <a:tailEnd type="stealth" w="med" len="med"/>
            </a:ln>
          </p:spPr>
        </p:cxnSp>
        <p:cxnSp>
          <p:nvCxnSpPr>
            <p:cNvPr id="231" name="Google Shape;231;p24"/>
            <p:cNvCxnSpPr/>
            <p:nvPr/>
          </p:nvCxnSpPr>
          <p:spPr>
            <a:xfrm rot="10800000">
              <a:off x="3883825" y="3365375"/>
              <a:ext cx="0" cy="2861100"/>
            </a:xfrm>
            <a:prstGeom prst="straightConnector1">
              <a:avLst/>
            </a:prstGeom>
            <a:noFill/>
            <a:ln w="19050" cap="flat" cmpd="sng">
              <a:solidFill>
                <a:schemeClr val="dk2"/>
              </a:solidFill>
              <a:prstDash val="solid"/>
              <a:round/>
              <a:headEnd type="none" w="med" len="med"/>
              <a:tailEnd type="stealth" w="med" len="med"/>
            </a:ln>
          </p:spPr>
        </p:cxnSp>
        <p:sp>
          <p:nvSpPr>
            <p:cNvPr id="232" name="Google Shape;232;p24"/>
            <p:cNvSpPr/>
            <p:nvPr/>
          </p:nvSpPr>
          <p:spPr>
            <a:xfrm>
              <a:off x="3284275" y="4508031"/>
              <a:ext cx="3039825" cy="740225"/>
            </a:xfrm>
            <a:custGeom>
              <a:avLst/>
              <a:gdLst/>
              <a:ahLst/>
              <a:cxnLst/>
              <a:rect l="l" t="t" r="r" b="b"/>
              <a:pathLst>
                <a:path w="121593" h="29609" extrusionOk="0">
                  <a:moveTo>
                    <a:pt x="0" y="29609"/>
                  </a:moveTo>
                  <a:cubicBezTo>
                    <a:pt x="5680" y="26664"/>
                    <a:pt x="24543" y="16847"/>
                    <a:pt x="34080" y="11938"/>
                  </a:cubicBezTo>
                  <a:cubicBezTo>
                    <a:pt x="43617" y="7030"/>
                    <a:pt x="49366" y="789"/>
                    <a:pt x="57220" y="158"/>
                  </a:cubicBezTo>
                  <a:cubicBezTo>
                    <a:pt x="65074" y="-473"/>
                    <a:pt x="73138" y="4576"/>
                    <a:pt x="81202" y="8152"/>
                  </a:cubicBezTo>
                  <a:cubicBezTo>
                    <a:pt x="89266" y="11728"/>
                    <a:pt x="98873" y="18249"/>
                    <a:pt x="105605" y="21615"/>
                  </a:cubicBezTo>
                  <a:cubicBezTo>
                    <a:pt x="112337" y="24981"/>
                    <a:pt x="118928" y="27225"/>
                    <a:pt x="121593" y="28347"/>
                  </a:cubicBezTo>
                </a:path>
              </a:pathLst>
            </a:custGeom>
            <a:noFill/>
            <a:ln w="28575" cap="flat" cmpd="sng">
              <a:solidFill>
                <a:schemeClr val="dk2"/>
              </a:solidFill>
              <a:prstDash val="solid"/>
              <a:round/>
              <a:headEnd type="none" w="med" len="med"/>
              <a:tailEnd type="none" w="med" len="med"/>
            </a:ln>
          </p:spPr>
          <p:txBody>
            <a:bodyPr/>
            <a:lstStyle/>
            <a:p>
              <a:endParaRPr lang="en-US"/>
            </a:p>
          </p:txBody>
        </p:sp>
        <p:cxnSp>
          <p:nvCxnSpPr>
            <p:cNvPr id="233" name="Google Shape;233;p24"/>
            <p:cNvCxnSpPr/>
            <p:nvPr/>
          </p:nvCxnSpPr>
          <p:spPr>
            <a:xfrm rot="10800000" flipH="1">
              <a:off x="4730675" y="3365375"/>
              <a:ext cx="15600" cy="2692800"/>
            </a:xfrm>
            <a:prstGeom prst="straightConnector1">
              <a:avLst/>
            </a:prstGeom>
            <a:noFill/>
            <a:ln w="9525" cap="flat" cmpd="sng">
              <a:solidFill>
                <a:schemeClr val="dk2"/>
              </a:solidFill>
              <a:prstDash val="dashDot"/>
              <a:round/>
              <a:headEnd type="none" w="med" len="med"/>
              <a:tailEnd type="none" w="med" len="med"/>
            </a:ln>
          </p:spPr>
        </p:cxnSp>
        <p:sp>
          <p:nvSpPr>
            <p:cNvPr id="234" name="Google Shape;234;p24"/>
            <p:cNvSpPr/>
            <p:nvPr/>
          </p:nvSpPr>
          <p:spPr>
            <a:xfrm>
              <a:off x="3557750" y="3522750"/>
              <a:ext cx="2587525" cy="1851725"/>
            </a:xfrm>
            <a:custGeom>
              <a:avLst/>
              <a:gdLst/>
              <a:ahLst/>
              <a:cxnLst/>
              <a:rect l="l" t="t" r="r" b="b"/>
              <a:pathLst>
                <a:path w="103501" h="60902" extrusionOk="0">
                  <a:moveTo>
                    <a:pt x="0" y="60902"/>
                  </a:moveTo>
                  <a:cubicBezTo>
                    <a:pt x="4418" y="55433"/>
                    <a:pt x="19635" y="37622"/>
                    <a:pt x="26507" y="28085"/>
                  </a:cubicBezTo>
                  <a:cubicBezTo>
                    <a:pt x="33379" y="18548"/>
                    <a:pt x="37796" y="8310"/>
                    <a:pt x="41232" y="3682"/>
                  </a:cubicBezTo>
                  <a:cubicBezTo>
                    <a:pt x="44668" y="-946"/>
                    <a:pt x="45019" y="316"/>
                    <a:pt x="47123" y="316"/>
                  </a:cubicBezTo>
                  <a:cubicBezTo>
                    <a:pt x="49227" y="316"/>
                    <a:pt x="50769" y="106"/>
                    <a:pt x="53854" y="3682"/>
                  </a:cubicBezTo>
                  <a:cubicBezTo>
                    <a:pt x="56939" y="7258"/>
                    <a:pt x="59534" y="13289"/>
                    <a:pt x="65635" y="21774"/>
                  </a:cubicBezTo>
                  <a:cubicBezTo>
                    <a:pt x="71736" y="30259"/>
                    <a:pt x="84148" y="48280"/>
                    <a:pt x="90459" y="54591"/>
                  </a:cubicBezTo>
                  <a:cubicBezTo>
                    <a:pt x="96770" y="60902"/>
                    <a:pt x="101327" y="58799"/>
                    <a:pt x="103501" y="59640"/>
                  </a:cubicBezTo>
                </a:path>
              </a:pathLst>
            </a:custGeom>
            <a:noFill/>
            <a:ln w="28575" cap="flat" cmpd="sng">
              <a:solidFill>
                <a:srgbClr val="0000FF"/>
              </a:solidFill>
              <a:prstDash val="solid"/>
              <a:round/>
              <a:headEnd type="none" w="med" len="med"/>
              <a:tailEnd type="none" w="med" len="med"/>
            </a:ln>
          </p:spPr>
          <p:txBody>
            <a:bodyPr/>
            <a:lstStyle/>
            <a:p>
              <a:endParaRPr lang="en-US"/>
            </a:p>
          </p:txBody>
        </p:sp>
        <p:sp>
          <p:nvSpPr>
            <p:cNvPr id="235" name="Google Shape;235;p24"/>
            <p:cNvSpPr txBox="1"/>
            <p:nvPr/>
          </p:nvSpPr>
          <p:spPr>
            <a:xfrm>
              <a:off x="2873050" y="3365375"/>
              <a:ext cx="1209600" cy="3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Modularity</a:t>
              </a:r>
              <a:endParaRPr/>
            </a:p>
          </p:txBody>
        </p:sp>
        <p:sp>
          <p:nvSpPr>
            <p:cNvPr id="236" name="Google Shape;236;p24"/>
            <p:cNvSpPr txBox="1"/>
            <p:nvPr/>
          </p:nvSpPr>
          <p:spPr>
            <a:xfrm>
              <a:off x="4910375" y="5449350"/>
              <a:ext cx="1025700" cy="3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Partitions</a:t>
              </a:r>
              <a:endParaRPr/>
            </a:p>
          </p:txBody>
        </p:sp>
        <p:pic>
          <p:nvPicPr>
            <p:cNvPr id="237" name="Google Shape;237;p24"/>
            <p:cNvPicPr preferRelativeResize="0"/>
            <p:nvPr/>
          </p:nvPicPr>
          <p:blipFill>
            <a:blip r:embed="rId4">
              <a:alphaModFix/>
            </a:blip>
            <a:stretch>
              <a:fillRect/>
            </a:stretch>
          </p:blipFill>
          <p:spPr>
            <a:xfrm>
              <a:off x="5368476" y="3365375"/>
              <a:ext cx="909424" cy="368100"/>
            </a:xfrm>
            <a:prstGeom prst="rect">
              <a:avLst/>
            </a:prstGeom>
            <a:noFill/>
            <a:ln>
              <a:noFill/>
            </a:ln>
          </p:spPr>
        </p:pic>
        <p:cxnSp>
          <p:nvCxnSpPr>
            <p:cNvPr id="238" name="Google Shape;238;p24"/>
            <p:cNvCxnSpPr>
              <a:stCxn id="237" idx="1"/>
            </p:cNvCxnSpPr>
            <p:nvPr/>
          </p:nvCxnSpPr>
          <p:spPr>
            <a:xfrm rot="10800000">
              <a:off x="4805676" y="3453425"/>
              <a:ext cx="562800" cy="96000"/>
            </a:xfrm>
            <a:prstGeom prst="straightConnector1">
              <a:avLst/>
            </a:prstGeom>
            <a:noFill/>
            <a:ln w="9525" cap="flat" cmpd="sng">
              <a:solidFill>
                <a:schemeClr val="dk2"/>
              </a:solidFill>
              <a:prstDash val="solid"/>
              <a:round/>
              <a:headEnd type="none" w="med" len="med"/>
              <a:tailEnd type="triangle" w="med" len="med"/>
            </a:ln>
          </p:spPr>
        </p:cxnSp>
        <p:pic>
          <p:nvPicPr>
            <p:cNvPr id="239" name="Google Shape;239;p24"/>
            <p:cNvPicPr preferRelativeResize="0"/>
            <p:nvPr/>
          </p:nvPicPr>
          <p:blipFill>
            <a:blip r:embed="rId5">
              <a:alphaModFix/>
            </a:blip>
            <a:stretch>
              <a:fillRect/>
            </a:stretch>
          </p:blipFill>
          <p:spPr>
            <a:xfrm>
              <a:off x="4983321" y="5078350"/>
              <a:ext cx="605125" cy="296125"/>
            </a:xfrm>
            <a:prstGeom prst="rect">
              <a:avLst/>
            </a:prstGeom>
            <a:noFill/>
            <a:ln>
              <a:noFill/>
            </a:ln>
          </p:spPr>
        </p:pic>
        <p:cxnSp>
          <p:nvCxnSpPr>
            <p:cNvPr id="240" name="Google Shape;240;p24"/>
            <p:cNvCxnSpPr>
              <a:stCxn id="239" idx="0"/>
            </p:cNvCxnSpPr>
            <p:nvPr/>
          </p:nvCxnSpPr>
          <p:spPr>
            <a:xfrm rot="10800000">
              <a:off x="4809484" y="4596250"/>
              <a:ext cx="476400" cy="482100"/>
            </a:xfrm>
            <a:prstGeom prst="straightConnector1">
              <a:avLst/>
            </a:prstGeom>
            <a:noFill/>
            <a:ln w="9525" cap="flat" cmpd="sng">
              <a:solidFill>
                <a:schemeClr val="dk2"/>
              </a:solidFill>
              <a:prstDash val="solid"/>
              <a:round/>
              <a:headEnd type="none" w="med" len="med"/>
              <a:tailEnd type="triangle" w="med" len="med"/>
            </a:ln>
          </p:spPr>
        </p:cxnSp>
      </p:grpSp>
      <p:sp>
        <p:nvSpPr>
          <p:cNvPr id="241" name="Google Shape;241;p24"/>
          <p:cNvSpPr txBox="1"/>
          <p:nvPr/>
        </p:nvSpPr>
        <p:spPr>
          <a:xfrm>
            <a:off x="94675" y="228600"/>
            <a:ext cx="90492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b="0" i="0" u="none" strike="noStrike" cap="none" dirty="0">
                <a:solidFill>
                  <a:srgbClr val="C00000"/>
                </a:solidFill>
                <a:latin typeface="+mn-lt"/>
                <a:ea typeface="Helvetica Neue"/>
                <a:cs typeface="Helvetica Neue"/>
                <a:sym typeface="Helvetica Neue"/>
              </a:rPr>
              <a:t>Why does</a:t>
            </a:r>
            <a:r>
              <a:rPr lang="en" sz="2800" dirty="0">
                <a:solidFill>
                  <a:srgbClr val="C00000"/>
                </a:solidFill>
                <a:latin typeface="+mn-lt"/>
                <a:ea typeface="Helvetica Neue"/>
                <a:cs typeface="Helvetica Neue"/>
                <a:sym typeface="Helvetica Neue"/>
              </a:rPr>
              <a:t> edge weighting w</a:t>
            </a:r>
            <a:r>
              <a:rPr lang="en" sz="2800" b="0" i="0" u="none" strike="noStrike" cap="none" dirty="0">
                <a:solidFill>
                  <a:srgbClr val="C00000"/>
                </a:solidFill>
                <a:latin typeface="+mn-lt"/>
                <a:ea typeface="Helvetica Neue"/>
                <a:cs typeface="Helvetica Neue"/>
                <a:sym typeface="Helvetica Neue"/>
              </a:rPr>
              <a:t>ork?</a:t>
            </a:r>
            <a:endParaRPr sz="2800" dirty="0">
              <a:latin typeface="+mn-lt"/>
            </a:endParaRPr>
          </a:p>
        </p:txBody>
      </p:sp>
      <p:sp>
        <p:nvSpPr>
          <p:cNvPr id="242" name="Google Shape;242;p24"/>
          <p:cNvSpPr/>
          <p:nvPr/>
        </p:nvSpPr>
        <p:spPr>
          <a:xfrm>
            <a:off x="166938" y="1192125"/>
            <a:ext cx="8810100" cy="9480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The </a:t>
            </a:r>
            <a:r>
              <a:rPr lang="en" sz="1800" b="1" i="1">
                <a:solidFill>
                  <a:schemeClr val="dk1"/>
                </a:solidFill>
                <a:latin typeface="Helvetica Neue"/>
                <a:ea typeface="Helvetica Neue"/>
                <a:cs typeface="Helvetica Neue"/>
                <a:sym typeface="Helvetica Neue"/>
              </a:rPr>
              <a:t>balanced</a:t>
            </a:r>
            <a:r>
              <a:rPr lang="en" sz="1800" b="1">
                <a:solidFill>
                  <a:schemeClr val="dk1"/>
                </a:solidFill>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edge weighting scheme </a:t>
            </a:r>
            <a:r>
              <a:rPr lang="en" sz="1800" b="1">
                <a:solidFill>
                  <a:srgbClr val="980000"/>
                </a:solidFill>
                <a:latin typeface="Helvetica Neue"/>
                <a:ea typeface="Helvetica Neue"/>
                <a:cs typeface="Helvetica Neue"/>
                <a:sym typeface="Helvetica Neue"/>
              </a:rPr>
              <a:t>preserves the local optimal partition</a:t>
            </a:r>
            <a:endParaRPr sz="1800">
              <a:solidFill>
                <a:schemeClr val="dk1"/>
              </a:solidFill>
              <a:latin typeface="Helvetica Neue"/>
              <a:ea typeface="Helvetica Neue"/>
              <a:cs typeface="Helvetica Neue"/>
              <a:sym typeface="Helvetica Neue"/>
            </a:endParaRPr>
          </a:p>
          <a:p>
            <a:pPr marL="914400" marR="0" lvl="1" indent="-342900" algn="l" rtl="0">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Increase the weights of intra-community edges while decrease the weights of inter-community edges</a:t>
            </a:r>
            <a:endParaRPr sz="1800">
              <a:solidFill>
                <a:schemeClr val="dk1"/>
              </a:solidFill>
              <a:latin typeface="Helvetica Neue"/>
              <a:ea typeface="Helvetica Neue"/>
              <a:cs typeface="Helvetica Neue"/>
              <a:sym typeface="Helvetica Neue"/>
            </a:endParaRPr>
          </a:p>
        </p:txBody>
      </p:sp>
      <p:pic>
        <p:nvPicPr>
          <p:cNvPr id="243" name="Google Shape;243;p24"/>
          <p:cNvPicPr preferRelativeResize="0"/>
          <p:nvPr/>
        </p:nvPicPr>
        <p:blipFill>
          <a:blip r:embed="rId6">
            <a:alphaModFix/>
          </a:blip>
          <a:stretch>
            <a:fillRect/>
          </a:stretch>
        </p:blipFill>
        <p:spPr>
          <a:xfrm>
            <a:off x="4855300" y="2120000"/>
            <a:ext cx="3352550" cy="808700"/>
          </a:xfrm>
          <a:prstGeom prst="rect">
            <a:avLst/>
          </a:prstGeom>
          <a:noFill/>
          <a:ln>
            <a:noFill/>
          </a:ln>
        </p:spPr>
      </p:pic>
      <p:pic>
        <p:nvPicPr>
          <p:cNvPr id="244" name="Google Shape;244;p24"/>
          <p:cNvPicPr preferRelativeResize="0"/>
          <p:nvPr/>
        </p:nvPicPr>
        <p:blipFill>
          <a:blip r:embed="rId7">
            <a:alphaModFix/>
          </a:blip>
          <a:stretch>
            <a:fillRect/>
          </a:stretch>
        </p:blipFill>
        <p:spPr>
          <a:xfrm>
            <a:off x="641100" y="2095237"/>
            <a:ext cx="3327636" cy="858225"/>
          </a:xfrm>
          <a:prstGeom prst="rect">
            <a:avLst/>
          </a:prstGeom>
          <a:noFill/>
          <a:ln>
            <a:noFill/>
          </a:ln>
        </p:spPr>
      </p:pic>
      <p:sp>
        <p:nvSpPr>
          <p:cNvPr id="245" name="Google Shape;245;p24"/>
          <p:cNvSpPr/>
          <p:nvPr/>
        </p:nvSpPr>
        <p:spPr>
          <a:xfrm>
            <a:off x="4243075" y="2396100"/>
            <a:ext cx="450300" cy="256500"/>
          </a:xfrm>
          <a:prstGeom prst="rightArrow">
            <a:avLst>
              <a:gd name="adj1" fmla="val 30760"/>
              <a:gd name="adj2" fmla="val 5629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par>
                                <p:cTn id="8" presetID="10" presetClass="entr" presetSubtype="0" fill="hold"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fade">
                                      <p:cBhvr>
                                        <p:cTn id="10" dur="1000"/>
                                        <p:tgtEl>
                                          <p:spTgt spid="245"/>
                                        </p:tgtEl>
                                      </p:cBhvr>
                                    </p:animEffect>
                                  </p:childTnLst>
                                </p:cTn>
                              </p:par>
                              <p:par>
                                <p:cTn id="11" presetID="10" presetClass="entr" presetSubtype="0" fill="hold" nodeType="withEffect">
                                  <p:stCondLst>
                                    <p:cond delay="0"/>
                                  </p:stCondLst>
                                  <p:childTnLst>
                                    <p:set>
                                      <p:cBhvr>
                                        <p:cTn id="12" dur="1" fill="hold">
                                          <p:stCondLst>
                                            <p:cond delay="0"/>
                                          </p:stCondLst>
                                        </p:cTn>
                                        <p:tgtEl>
                                          <p:spTgt spid="243"/>
                                        </p:tgtEl>
                                        <p:attrNameLst>
                                          <p:attrName>style.visibility</p:attrName>
                                        </p:attrNameLst>
                                      </p:cBhvr>
                                      <p:to>
                                        <p:strVal val="visible"/>
                                      </p:to>
                                    </p:set>
                                    <p:animEffect transition="in" filter="fade">
                                      <p:cBhvr>
                                        <p:cTn id="13" dur="1000"/>
                                        <p:tgtEl>
                                          <p:spTgt spid="2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fade">
                                      <p:cBhvr>
                                        <p:cTn id="18" dur="1000"/>
                                        <p:tgtEl>
                                          <p:spTgt spid="2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244"/>
                                        </p:tgtEl>
                                      </p:cBhvr>
                                    </p:animEffect>
                                    <p:set>
                                      <p:cBhvr>
                                        <p:cTn id="23" dur="1" fill="hold">
                                          <p:stCondLst>
                                            <p:cond delay="1000"/>
                                          </p:stCondLst>
                                        </p:cTn>
                                        <p:tgtEl>
                                          <p:spTgt spid="24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243"/>
                                        </p:tgtEl>
                                      </p:cBhvr>
                                    </p:animEffect>
                                    <p:set>
                                      <p:cBhvr>
                                        <p:cTn id="26" dur="1" fill="hold">
                                          <p:stCondLst>
                                            <p:cond delay="1000"/>
                                          </p:stCondLst>
                                        </p:cTn>
                                        <p:tgtEl>
                                          <p:spTgt spid="24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245"/>
                                        </p:tgtEl>
                                      </p:cBhvr>
                                    </p:animEffect>
                                    <p:set>
                                      <p:cBhvr>
                                        <p:cTn id="29" dur="1" fill="hold">
                                          <p:stCondLst>
                                            <p:cond delay="1000"/>
                                          </p:stCondLst>
                                        </p:cTn>
                                        <p:tgtEl>
                                          <p:spTgt spid="245"/>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28"/>
                                        </p:tgtEl>
                                        <p:attrNameLst>
                                          <p:attrName>style.visibility</p:attrName>
                                        </p:attrNameLst>
                                      </p:cBhvr>
                                      <p:to>
                                        <p:strVal val="visible"/>
                                      </p:to>
                                    </p:set>
                                    <p:animEffect transition="in" filter="fade">
                                      <p:cBhvr>
                                        <p:cTn id="32"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5"/>
          <p:cNvSpPr/>
          <p:nvPr/>
        </p:nvSpPr>
        <p:spPr>
          <a:xfrm>
            <a:off x="0" y="5668800"/>
            <a:ext cx="9144000" cy="1189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p25" descr="5.png"/>
          <p:cNvPicPr preferRelativeResize="0"/>
          <p:nvPr/>
        </p:nvPicPr>
        <p:blipFill rotWithShape="1">
          <a:blip r:embed="rId3">
            <a:alphaModFix/>
          </a:blip>
          <a:srcRect/>
          <a:stretch/>
        </p:blipFill>
        <p:spPr>
          <a:xfrm>
            <a:off x="3931625" y="1372800"/>
            <a:ext cx="4945500" cy="2538300"/>
          </a:xfrm>
          <a:prstGeom prst="rect">
            <a:avLst/>
          </a:prstGeom>
          <a:noFill/>
          <a:ln>
            <a:noFill/>
          </a:ln>
        </p:spPr>
      </p:pic>
      <p:sp>
        <p:nvSpPr>
          <p:cNvPr id="252" name="Google Shape;252;p25"/>
          <p:cNvSpPr txBox="1"/>
          <p:nvPr/>
        </p:nvSpPr>
        <p:spPr>
          <a:xfrm>
            <a:off x="366675" y="152400"/>
            <a:ext cx="84198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3200" b="0" i="0" u="none" strike="noStrike" cap="none" dirty="0">
                <a:solidFill>
                  <a:srgbClr val="C00000"/>
                </a:solidFill>
                <a:latin typeface="Helvetica Neue"/>
                <a:ea typeface="Helvetica Neue"/>
                <a:cs typeface="Helvetica Neue"/>
                <a:sym typeface="Helvetica Neue"/>
              </a:rPr>
              <a:t>Adaptive Modularity </a:t>
            </a:r>
            <a:r>
              <a:rPr lang="en" sz="2800" dirty="0">
                <a:solidFill>
                  <a:srgbClr val="C00000"/>
                </a:solidFill>
                <a:latin typeface="+mn-lt"/>
                <a:ea typeface="Helvetica Neue"/>
                <a:cs typeface="Helvetica Neue"/>
                <a:sym typeface="Helvetica Neue"/>
              </a:rPr>
              <a:t>M</a:t>
            </a:r>
            <a:r>
              <a:rPr lang="en" sz="2800" b="0" i="0" u="none" strike="noStrike" cap="none" dirty="0">
                <a:solidFill>
                  <a:srgbClr val="C00000"/>
                </a:solidFill>
                <a:latin typeface="+mn-lt"/>
                <a:ea typeface="Helvetica Neue"/>
                <a:cs typeface="Helvetica Neue"/>
                <a:sym typeface="Helvetica Neue"/>
              </a:rPr>
              <a:t>aximization</a:t>
            </a:r>
            <a:r>
              <a:rPr lang="en" sz="3200" b="0" i="0" u="none" strike="noStrike" cap="none" dirty="0">
                <a:solidFill>
                  <a:srgbClr val="C00000"/>
                </a:solidFill>
                <a:latin typeface="Helvetica Neue"/>
                <a:ea typeface="Helvetica Neue"/>
                <a:cs typeface="Helvetica Neue"/>
                <a:sym typeface="Helvetica Neue"/>
              </a:rPr>
              <a:t> </a:t>
            </a:r>
            <a:endParaRPr dirty="0"/>
          </a:p>
        </p:txBody>
      </p:sp>
      <p:sp>
        <p:nvSpPr>
          <p:cNvPr id="253" name="Google Shape;253;p25"/>
          <p:cNvSpPr/>
          <p:nvPr/>
        </p:nvSpPr>
        <p:spPr>
          <a:xfrm>
            <a:off x="154325" y="1333950"/>
            <a:ext cx="3777300" cy="261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600" b="0" i="0" u="none" strike="noStrike" cap="none">
              <a:solidFill>
                <a:schemeClr val="dk1"/>
              </a:solidFill>
              <a:latin typeface="Helvetica Neue"/>
              <a:ea typeface="Helvetica Neue"/>
              <a:cs typeface="Helvetica Neue"/>
              <a:sym typeface="Helvetica Neue"/>
            </a:endParaRPr>
          </a:p>
          <a:p>
            <a:pPr marL="342900" marR="0" lvl="0" indent="-317500" algn="l" rtl="0">
              <a:lnSpc>
                <a:spcPct val="100000"/>
              </a:lnSpc>
              <a:spcBef>
                <a:spcPts val="0"/>
              </a:spcBef>
              <a:spcAft>
                <a:spcPts val="0"/>
              </a:spcAft>
              <a:buClr>
                <a:schemeClr val="dk1"/>
              </a:buClr>
              <a:buSzPts val="2000"/>
              <a:buFont typeface="Helvetica Neue"/>
              <a:buChar char="➢"/>
            </a:pPr>
            <a:r>
              <a:rPr lang="en" sz="2000" b="0" i="0" u="none" strike="noStrike" cap="none">
                <a:solidFill>
                  <a:schemeClr val="dk1"/>
                </a:solidFill>
                <a:latin typeface="Helvetica Neue"/>
                <a:ea typeface="Helvetica Neue"/>
                <a:cs typeface="Helvetica Neue"/>
                <a:sym typeface="Helvetica Neue"/>
              </a:rPr>
              <a:t>Construct a</a:t>
            </a:r>
            <a:r>
              <a:rPr lang="en" sz="2000">
                <a:solidFill>
                  <a:schemeClr val="dk1"/>
                </a:solidFill>
                <a:latin typeface="Helvetica Neue"/>
                <a:ea typeface="Helvetica Neue"/>
                <a:cs typeface="Helvetica Neue"/>
                <a:sym typeface="Helvetica Neue"/>
              </a:rPr>
              <a:t>n </a:t>
            </a:r>
            <a:r>
              <a:rPr lang="en" sz="2000" b="0" i="0" u="none" strike="noStrike" cap="none">
                <a:solidFill>
                  <a:schemeClr val="dk1"/>
                </a:solidFill>
                <a:latin typeface="Helvetica Neue"/>
                <a:ea typeface="Helvetica Neue"/>
                <a:cs typeface="Helvetica Neue"/>
                <a:sym typeface="Helvetica Neue"/>
              </a:rPr>
              <a:t>artificial network with </a:t>
            </a:r>
            <a:r>
              <a:rPr lang="en" sz="2000" b="1" i="0" u="none" strike="noStrike" cap="none">
                <a:solidFill>
                  <a:schemeClr val="dk1"/>
                </a:solidFill>
                <a:latin typeface="Helvetica Neue"/>
                <a:ea typeface="Helvetica Neue"/>
                <a:cs typeface="Helvetica Neue"/>
                <a:sym typeface="Helvetica Neue"/>
              </a:rPr>
              <a:t>known</a:t>
            </a:r>
            <a:r>
              <a:rPr lang="en" sz="2000" b="0" i="0" u="none" strike="noStrike" cap="none">
                <a:solidFill>
                  <a:schemeClr val="dk1"/>
                </a:solidFill>
                <a:latin typeface="Helvetica Neue"/>
                <a:ea typeface="Helvetica Neue"/>
                <a:cs typeface="Helvetica Neue"/>
                <a:sym typeface="Helvetica Neue"/>
              </a:rPr>
              <a:t> ground truth communities</a:t>
            </a:r>
            <a:endParaRPr sz="20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000">
              <a:solidFill>
                <a:schemeClr val="dk1"/>
              </a:solidFill>
              <a:latin typeface="Helvetica Neue"/>
              <a:ea typeface="Helvetica Neue"/>
              <a:cs typeface="Helvetica Neue"/>
              <a:sym typeface="Helvetica Neue"/>
            </a:endParaRPr>
          </a:p>
          <a:p>
            <a:pPr marL="342900" marR="0" lvl="0" indent="-317500" algn="l" rtl="0">
              <a:lnSpc>
                <a:spcPct val="100000"/>
              </a:lnSpc>
              <a:spcBef>
                <a:spcPts val="0"/>
              </a:spcBef>
              <a:spcAft>
                <a:spcPts val="0"/>
              </a:spcAft>
              <a:buClr>
                <a:schemeClr val="dk1"/>
              </a:buClr>
              <a:buSzPts val="2000"/>
              <a:buFont typeface="Helvetica Neue"/>
              <a:buChar char="➢"/>
            </a:pPr>
            <a:r>
              <a:rPr lang="en" sz="2000" b="0" i="0" u="none" strike="noStrike" cap="none">
                <a:solidFill>
                  <a:schemeClr val="dk1"/>
                </a:solidFill>
                <a:latin typeface="Helvetica Neue"/>
                <a:ea typeface="Helvetica Neue"/>
                <a:cs typeface="Helvetica Neue"/>
                <a:sym typeface="Helvetica Neue"/>
              </a:rPr>
              <a:t>Extract topology features of the edges x</a:t>
            </a:r>
            <a:r>
              <a:rPr lang="en" sz="1400" b="0" i="0" u="none" strike="noStrike" cap="none">
                <a:solidFill>
                  <a:schemeClr val="dk1"/>
                </a:solidFill>
                <a:latin typeface="Helvetica Neue"/>
                <a:ea typeface="Helvetica Neue"/>
                <a:cs typeface="Helvetica Neue"/>
                <a:sym typeface="Helvetica Neue"/>
              </a:rPr>
              <a:t>e</a:t>
            </a:r>
            <a:r>
              <a:rPr lang="en" sz="2000" b="0" i="0" u="none" strike="noStrike" cap="none">
                <a:solidFill>
                  <a:schemeClr val="dk1"/>
                </a:solidFill>
                <a:latin typeface="Helvetica Neue"/>
                <a:ea typeface="Helvetica Neue"/>
                <a:cs typeface="Helvetica Neue"/>
                <a:sym typeface="Helvetica Neue"/>
              </a:rPr>
              <a:t>= [f</a:t>
            </a:r>
            <a:r>
              <a:rPr lang="en" sz="1400" b="0" i="0" u="none" strike="noStrike" cap="none">
                <a:solidFill>
                  <a:schemeClr val="dk1"/>
                </a:solidFill>
                <a:latin typeface="Helvetica Neue"/>
                <a:ea typeface="Helvetica Neue"/>
                <a:cs typeface="Helvetica Neue"/>
                <a:sym typeface="Helvetica Neue"/>
              </a:rPr>
              <a:t>1</a:t>
            </a:r>
            <a:r>
              <a:rPr lang="en" sz="2000" b="0" i="0" u="none" strike="noStrike" cap="none">
                <a:solidFill>
                  <a:schemeClr val="dk1"/>
                </a:solidFill>
                <a:latin typeface="Helvetica Neue"/>
                <a:ea typeface="Helvetica Neue"/>
                <a:cs typeface="Helvetica Neue"/>
                <a:sym typeface="Helvetica Neue"/>
              </a:rPr>
              <a:t>, f</a:t>
            </a:r>
            <a:r>
              <a:rPr lang="en" sz="1400" b="0" i="0" u="none" strike="noStrike" cap="none">
                <a:solidFill>
                  <a:schemeClr val="dk1"/>
                </a:solidFill>
                <a:latin typeface="Helvetica Neue"/>
                <a:ea typeface="Helvetica Neue"/>
                <a:cs typeface="Helvetica Neue"/>
                <a:sym typeface="Helvetica Neue"/>
              </a:rPr>
              <a:t>2</a:t>
            </a:r>
            <a:r>
              <a:rPr lang="en" sz="2000" b="0" i="0" u="none" strike="noStrike" cap="none">
                <a:solidFill>
                  <a:schemeClr val="dk1"/>
                </a:solidFill>
                <a:latin typeface="Helvetica Neue"/>
                <a:ea typeface="Helvetica Neue"/>
                <a:cs typeface="Helvetica Neue"/>
                <a:sym typeface="Helvetica Neue"/>
              </a:rPr>
              <a:t>,...]</a:t>
            </a:r>
            <a:endParaRPr/>
          </a:p>
          <a:p>
            <a:pPr marL="914400" marR="0" lvl="1" indent="-228600" algn="l" rtl="0">
              <a:lnSpc>
                <a:spcPct val="100000"/>
              </a:lnSpc>
              <a:spcBef>
                <a:spcPts val="0"/>
              </a:spcBef>
              <a:spcAft>
                <a:spcPts val="0"/>
              </a:spcAft>
              <a:buClr>
                <a:schemeClr val="dk1"/>
              </a:buClr>
              <a:buFont typeface="Helvetica Neue"/>
              <a:buNone/>
            </a:pPr>
            <a:r>
              <a:rPr lang="en" sz="2000" b="0" i="0" u="none" strike="noStrike" cap="none">
                <a:solidFill>
                  <a:schemeClr val="dk1"/>
                </a:solidFill>
                <a:latin typeface="Helvetica Neue"/>
                <a:ea typeface="Helvetica Neue"/>
                <a:cs typeface="Helvetica Neue"/>
                <a:sym typeface="Helvetica Neue"/>
              </a:rPr>
              <a:t>f</a:t>
            </a:r>
            <a:r>
              <a:rPr lang="en" sz="1400" b="0" i="0" u="none" strike="noStrike" cap="none">
                <a:solidFill>
                  <a:schemeClr val="dk1"/>
                </a:solidFill>
                <a:latin typeface="Helvetica Neue"/>
                <a:ea typeface="Helvetica Neue"/>
                <a:cs typeface="Helvetica Neue"/>
                <a:sym typeface="Helvetica Neue"/>
              </a:rPr>
              <a:t>1: Common Neighbors</a:t>
            </a:r>
            <a:endParaRPr/>
          </a:p>
          <a:p>
            <a:pPr marL="914400" marR="0" lvl="1" indent="-228600" algn="l" rtl="0">
              <a:lnSpc>
                <a:spcPct val="100000"/>
              </a:lnSpc>
              <a:spcBef>
                <a:spcPts val="0"/>
              </a:spcBef>
              <a:spcAft>
                <a:spcPts val="0"/>
              </a:spcAft>
              <a:buClr>
                <a:schemeClr val="dk1"/>
              </a:buClr>
              <a:buFont typeface="Helvetica Neue"/>
              <a:buNone/>
            </a:pPr>
            <a:r>
              <a:rPr lang="en" sz="2000" b="0" i="0" u="none" strike="noStrike" cap="none">
                <a:solidFill>
                  <a:schemeClr val="dk1"/>
                </a:solidFill>
                <a:latin typeface="Helvetica Neue"/>
                <a:ea typeface="Helvetica Neue"/>
                <a:cs typeface="Helvetica Neue"/>
                <a:sym typeface="Helvetica Neue"/>
              </a:rPr>
              <a:t>f</a:t>
            </a:r>
            <a:r>
              <a:rPr lang="en" sz="1400" b="0" i="0" u="none" strike="noStrike" cap="none">
                <a:solidFill>
                  <a:schemeClr val="dk1"/>
                </a:solidFill>
                <a:latin typeface="Helvetica Neue"/>
                <a:ea typeface="Helvetica Neue"/>
                <a:cs typeface="Helvetica Neue"/>
                <a:sym typeface="Helvetica Neue"/>
              </a:rPr>
              <a:t>2: Jaccard-coefficient</a:t>
            </a:r>
            <a:endParaRPr/>
          </a:p>
          <a:p>
            <a:pPr marL="914400" marR="0" lvl="1" indent="-228600" algn="l" rtl="0">
              <a:lnSpc>
                <a:spcPct val="100000"/>
              </a:lnSpc>
              <a:spcBef>
                <a:spcPts val="0"/>
              </a:spcBef>
              <a:spcAft>
                <a:spcPts val="0"/>
              </a:spcAft>
              <a:buClr>
                <a:schemeClr val="dk1"/>
              </a:buClr>
              <a:buFont typeface="Helvetica Neue"/>
              <a:buNone/>
            </a:pPr>
            <a:r>
              <a:rPr lang="en" sz="2000" b="0" i="0" u="none" strike="noStrike" cap="none">
                <a:solidFill>
                  <a:schemeClr val="dk1"/>
                </a:solidFill>
                <a:latin typeface="Helvetica Neue"/>
                <a:ea typeface="Helvetica Neue"/>
                <a:cs typeface="Helvetica Neue"/>
                <a:sym typeface="Helvetica Neue"/>
              </a:rPr>
              <a:t>f</a:t>
            </a:r>
            <a:r>
              <a:rPr lang="en" sz="1400" b="0" i="0" u="none" strike="noStrike" cap="none">
                <a:solidFill>
                  <a:schemeClr val="dk1"/>
                </a:solidFill>
                <a:latin typeface="Helvetica Neue"/>
                <a:ea typeface="Helvetica Neue"/>
                <a:cs typeface="Helvetica Neue"/>
                <a:sym typeface="Helvetica Neue"/>
              </a:rPr>
              <a:t>3: Adamic-Adar index</a:t>
            </a:r>
            <a:endParaRPr/>
          </a:p>
          <a:p>
            <a:pPr marL="0" marR="0" lvl="0" indent="0" algn="l" rtl="0">
              <a:lnSpc>
                <a:spcPct val="100000"/>
              </a:lnSpc>
              <a:spcBef>
                <a:spcPts val="0"/>
              </a:spcBef>
              <a:spcAft>
                <a:spcPts val="0"/>
              </a:spcAft>
              <a:buClr>
                <a:srgbClr val="000000"/>
              </a:buClr>
              <a:buFont typeface="Arial"/>
              <a:buNone/>
            </a:pPr>
            <a:endParaRPr sz="6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Font typeface="Arial"/>
              <a:buNone/>
            </a:pPr>
            <a:endParaRPr sz="600" b="0" i="0" u="none" strike="noStrike" cap="none">
              <a:solidFill>
                <a:schemeClr val="dk1"/>
              </a:solidFill>
              <a:latin typeface="Helvetica Neue"/>
              <a:ea typeface="Helvetica Neue"/>
              <a:cs typeface="Helvetica Neue"/>
              <a:sym typeface="Helvetica Neue"/>
            </a:endParaRPr>
          </a:p>
          <a:p>
            <a:pPr marL="342900" marR="0" lvl="0" indent="-317500" algn="l" rtl="0">
              <a:lnSpc>
                <a:spcPct val="100000"/>
              </a:lnSpc>
              <a:spcBef>
                <a:spcPts val="0"/>
              </a:spcBef>
              <a:spcAft>
                <a:spcPts val="0"/>
              </a:spcAft>
              <a:buClr>
                <a:schemeClr val="dk1"/>
              </a:buClr>
              <a:buSzPts val="2000"/>
              <a:buFont typeface="Helvetica Neue"/>
              <a:buChar char="➢"/>
            </a:pPr>
            <a:r>
              <a:rPr lang="en" sz="2000" b="0" i="0" u="none" strike="noStrike" cap="none">
                <a:solidFill>
                  <a:schemeClr val="dk1"/>
                </a:solidFill>
                <a:latin typeface="Helvetica Neue"/>
                <a:ea typeface="Helvetica Neue"/>
                <a:cs typeface="Helvetica Neue"/>
                <a:sym typeface="Helvetica Neue"/>
              </a:rPr>
              <a:t>Train a feature-based </a:t>
            </a:r>
            <a:r>
              <a:rPr lang="en" sz="2000" b="1" i="0" u="none" strike="noStrike" cap="none">
                <a:solidFill>
                  <a:schemeClr val="dk1"/>
                </a:solidFill>
                <a:latin typeface="Helvetica Neue"/>
                <a:ea typeface="Helvetica Neue"/>
                <a:cs typeface="Helvetica Neue"/>
                <a:sym typeface="Helvetica Neue"/>
              </a:rPr>
              <a:t>linear</a:t>
            </a:r>
            <a:r>
              <a:rPr lang="en" sz="2000" b="0" i="0" u="none" strike="noStrike" cap="none">
                <a:solidFill>
                  <a:schemeClr val="dk1"/>
                </a:solidFill>
                <a:latin typeface="Helvetica Neue"/>
                <a:ea typeface="Helvetica Neue"/>
                <a:cs typeface="Helvetica Neue"/>
                <a:sym typeface="Helvetica Neue"/>
              </a:rPr>
              <a:t> regression model on the edge weight w</a:t>
            </a:r>
            <a:r>
              <a:rPr lang="en" sz="1400" b="0" i="0" u="none" strike="noStrike" cap="none">
                <a:solidFill>
                  <a:schemeClr val="dk1"/>
                </a:solidFill>
                <a:latin typeface="Helvetica Neue"/>
                <a:ea typeface="Helvetica Neue"/>
                <a:cs typeface="Helvetica Neue"/>
                <a:sym typeface="Helvetica Neue"/>
              </a:rPr>
              <a:t>e</a:t>
            </a:r>
            <a:r>
              <a:rPr lang="en" sz="2000" b="0" i="0" u="none" strike="noStrike" cap="none">
                <a:solidFill>
                  <a:schemeClr val="dk1"/>
                </a:solidFill>
                <a:latin typeface="Helvetica Neue"/>
                <a:ea typeface="Helvetica Neue"/>
                <a:cs typeface="Helvetica Neue"/>
                <a:sym typeface="Helvetica Neue"/>
              </a:rPr>
              <a:t>.</a:t>
            </a:r>
            <a:endParaRPr/>
          </a:p>
        </p:txBody>
      </p:sp>
      <p:pic>
        <p:nvPicPr>
          <p:cNvPr id="254" name="Google Shape;254;p25" descr="6.png"/>
          <p:cNvPicPr preferRelativeResize="0"/>
          <p:nvPr/>
        </p:nvPicPr>
        <p:blipFill rotWithShape="1">
          <a:blip r:embed="rId4">
            <a:alphaModFix/>
          </a:blip>
          <a:srcRect/>
          <a:stretch/>
        </p:blipFill>
        <p:spPr>
          <a:xfrm>
            <a:off x="4317174" y="4242000"/>
            <a:ext cx="4391700" cy="2616000"/>
          </a:xfrm>
          <a:prstGeom prst="rect">
            <a:avLst/>
          </a:prstGeom>
          <a:noFill/>
          <a:ln>
            <a:noFill/>
          </a:ln>
        </p:spPr>
      </p:pic>
      <p:sp>
        <p:nvSpPr>
          <p:cNvPr id="255" name="Google Shape;255;p25"/>
          <p:cNvSpPr txBox="1"/>
          <p:nvPr/>
        </p:nvSpPr>
        <p:spPr>
          <a:xfrm>
            <a:off x="5409575" y="4054925"/>
            <a:ext cx="3947700" cy="47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FF"/>
              </a:buClr>
              <a:buFont typeface="Helvetica Neue"/>
              <a:buNone/>
            </a:pPr>
            <a:r>
              <a:rPr lang="en" sz="1800" b="1" i="1">
                <a:solidFill>
                  <a:srgbClr val="0000FF"/>
                </a:solidFill>
                <a:latin typeface="Helvetica Neue"/>
                <a:ea typeface="Helvetica Neue"/>
                <a:cs typeface="Helvetica Neue"/>
                <a:sym typeface="Helvetica Neue"/>
              </a:rPr>
              <a:t>Semi-</a:t>
            </a:r>
            <a:r>
              <a:rPr lang="en" sz="1800" b="1" i="1" u="none" strike="noStrike" cap="none">
                <a:solidFill>
                  <a:srgbClr val="0000FF"/>
                </a:solidFill>
                <a:latin typeface="Helvetica Neue"/>
                <a:ea typeface="Helvetica Neue"/>
                <a:cs typeface="Helvetica Neue"/>
                <a:sym typeface="Helvetica Neue"/>
              </a:rPr>
              <a:t>supervised Learning</a:t>
            </a:r>
            <a:endParaRPr/>
          </a:p>
        </p:txBody>
      </p:sp>
      <p:pic>
        <p:nvPicPr>
          <p:cNvPr id="256" name="Google Shape;256;p25" descr="7.png"/>
          <p:cNvPicPr preferRelativeResize="0"/>
          <p:nvPr/>
        </p:nvPicPr>
        <p:blipFill rotWithShape="1">
          <a:blip r:embed="rId5">
            <a:alphaModFix/>
          </a:blip>
          <a:srcRect/>
          <a:stretch/>
        </p:blipFill>
        <p:spPr>
          <a:xfrm>
            <a:off x="1505900" y="5456300"/>
            <a:ext cx="1686600" cy="71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par>
                                <p:cTn id="8" presetID="10" presetClass="entr" presetSubtype="0" fill="hold" nodeType="withEffect">
                                  <p:stCondLst>
                                    <p:cond delay="0"/>
                                  </p:stCondLst>
                                  <p:childTnLst>
                                    <p:set>
                                      <p:cBhvr>
                                        <p:cTn id="9" dur="1" fill="hold">
                                          <p:stCondLst>
                                            <p:cond delay="0"/>
                                          </p:stCondLst>
                                        </p:cTn>
                                        <p:tgtEl>
                                          <p:spTgt spid="255"/>
                                        </p:tgtEl>
                                        <p:attrNameLst>
                                          <p:attrName>style.visibility</p:attrName>
                                        </p:attrNameLst>
                                      </p:cBhvr>
                                      <p:to>
                                        <p:strVal val="visible"/>
                                      </p:to>
                                    </p:set>
                                    <p:animEffect transition="in" filter="fade">
                                      <p:cBhvr>
                                        <p:cTn id="10"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p:nvPr/>
        </p:nvSpPr>
        <p:spPr>
          <a:xfrm>
            <a:off x="1951675" y="228600"/>
            <a:ext cx="52104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Font typeface="Helvetica Neue"/>
              <a:buNone/>
            </a:pPr>
            <a:r>
              <a:rPr lang="en" sz="2800" b="0" i="0" u="none" strike="noStrike" cap="none" dirty="0">
                <a:solidFill>
                  <a:srgbClr val="C00000"/>
                </a:solidFill>
                <a:latin typeface="+mn-lt"/>
                <a:ea typeface="Helvetica Neue"/>
                <a:cs typeface="Helvetica Neue"/>
                <a:sym typeface="Helvetica Neue"/>
              </a:rPr>
              <a:t>Optimization </a:t>
            </a:r>
            <a:r>
              <a:rPr lang="en" sz="2800" dirty="0">
                <a:solidFill>
                  <a:srgbClr val="C00000"/>
                </a:solidFill>
                <a:latin typeface="+mn-lt"/>
                <a:ea typeface="Helvetica Neue"/>
                <a:cs typeface="Helvetica Neue"/>
                <a:sym typeface="Helvetica Neue"/>
              </a:rPr>
              <a:t>framework</a:t>
            </a:r>
            <a:endParaRPr sz="2800" dirty="0">
              <a:latin typeface="+mn-lt"/>
            </a:endParaRPr>
          </a:p>
        </p:txBody>
      </p:sp>
      <p:sp>
        <p:nvSpPr>
          <p:cNvPr id="262" name="Google Shape;262;p26"/>
          <p:cNvSpPr/>
          <p:nvPr/>
        </p:nvSpPr>
        <p:spPr>
          <a:xfrm>
            <a:off x="565514" y="1143000"/>
            <a:ext cx="8273700" cy="5478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 sz="2000" b="1" i="0" u="none" strike="noStrike" cap="none">
                <a:solidFill>
                  <a:srgbClr val="000000"/>
                </a:solidFill>
                <a:latin typeface="Helvetica Neue"/>
                <a:ea typeface="Helvetica Neue"/>
                <a:cs typeface="Helvetica Neue"/>
                <a:sym typeface="Helvetica Neue"/>
              </a:rPr>
              <a:t>Penalization</a:t>
            </a:r>
            <a:r>
              <a:rPr lang="en" sz="2000" b="0" i="0" u="none" strike="noStrike" cap="none">
                <a:solidFill>
                  <a:srgbClr val="000000"/>
                </a:solidFill>
                <a:latin typeface="Helvetica Neue"/>
                <a:ea typeface="Helvetica Neue"/>
                <a:cs typeface="Helvetica Neue"/>
                <a:sym typeface="Helvetica Neue"/>
              </a:rPr>
              <a:t> on the change of modularity upon joining pairs of small ground truth communities:</a:t>
            </a:r>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Font typeface="Noto Sans Symbols"/>
              <a:buNone/>
            </a:pPr>
            <a:endParaRPr sz="1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Noto Sans Symbols"/>
              <a:buChar char="➢"/>
            </a:pPr>
            <a:r>
              <a:rPr lang="en" sz="2000" b="1" i="0" u="none" strike="noStrike" cap="none">
                <a:solidFill>
                  <a:srgbClr val="000000"/>
                </a:solidFill>
                <a:latin typeface="Helvetica Neue"/>
                <a:ea typeface="Helvetica Neue"/>
                <a:cs typeface="Helvetica Neue"/>
                <a:sym typeface="Helvetica Neue"/>
              </a:rPr>
              <a:t>Regularization </a:t>
            </a:r>
            <a:r>
              <a:rPr lang="en" sz="2000" b="0" i="0" u="none" strike="noStrike" cap="none">
                <a:solidFill>
                  <a:srgbClr val="000000"/>
                </a:solidFill>
                <a:latin typeface="Helvetica Neue"/>
                <a:ea typeface="Helvetica Neue"/>
                <a:cs typeface="Helvetica Neue"/>
                <a:sym typeface="Helvetica Neue"/>
              </a:rPr>
              <a:t>on the variance of the edge weights          to control the portion of negative weights and the average edge weight       which is expected to be close to 1.</a:t>
            </a:r>
            <a:endParaRPr/>
          </a:p>
          <a:p>
            <a:pPr marL="342900" marR="0" lvl="0" indent="-342900" algn="l" rtl="0">
              <a:lnSpc>
                <a:spcPct val="100000"/>
              </a:lnSpc>
              <a:spcBef>
                <a:spcPts val="0"/>
              </a:spcBef>
              <a:spcAft>
                <a:spcPts val="0"/>
              </a:spcAft>
              <a:buClr>
                <a:srgbClr val="000000"/>
              </a:buClr>
              <a:buFont typeface="Noto Sans Symbols"/>
              <a:buNone/>
            </a:pPr>
            <a:endParaRPr sz="1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Noto Sans Symbols"/>
              <a:buChar char="➢"/>
            </a:pPr>
            <a:r>
              <a:rPr lang="en" sz="2000" b="1" i="0" u="none" strike="noStrike" cap="none">
                <a:solidFill>
                  <a:srgbClr val="000000"/>
                </a:solidFill>
                <a:latin typeface="Helvetica Neue"/>
                <a:ea typeface="Helvetica Neue"/>
                <a:cs typeface="Helvetica Neue"/>
                <a:sym typeface="Helvetica Neue"/>
              </a:rPr>
              <a:t>Loss function</a:t>
            </a:r>
            <a:r>
              <a:rPr lang="en" sz="2000" b="0" i="0" u="none" strike="noStrike" cap="none">
                <a:solidFill>
                  <a:srgbClr val="000000"/>
                </a:solidFill>
                <a:latin typeface="Helvetica Neue"/>
                <a:ea typeface="Helvetica Neue"/>
                <a:cs typeface="Helvetica Neue"/>
                <a:sym typeface="Helvetica Neue"/>
              </a:rPr>
              <a:t> such as the sigmoid function is used to improve the robustness against outliers.</a:t>
            </a:r>
            <a:endParaRPr/>
          </a:p>
        </p:txBody>
      </p:sp>
      <p:pic>
        <p:nvPicPr>
          <p:cNvPr id="263" name="Google Shape;263;p26" descr="8.png"/>
          <p:cNvPicPr preferRelativeResize="0"/>
          <p:nvPr/>
        </p:nvPicPr>
        <p:blipFill rotWithShape="1">
          <a:blip r:embed="rId3">
            <a:alphaModFix/>
          </a:blip>
          <a:srcRect/>
          <a:stretch/>
        </p:blipFill>
        <p:spPr>
          <a:xfrm>
            <a:off x="1647001" y="1995412"/>
            <a:ext cx="5850000" cy="721200"/>
          </a:xfrm>
          <a:prstGeom prst="rect">
            <a:avLst/>
          </a:prstGeom>
          <a:noFill/>
          <a:ln>
            <a:noFill/>
          </a:ln>
        </p:spPr>
      </p:pic>
      <p:pic>
        <p:nvPicPr>
          <p:cNvPr id="264" name="Google Shape;264;p26" descr="10.png"/>
          <p:cNvPicPr preferRelativeResize="0"/>
          <p:nvPr/>
        </p:nvPicPr>
        <p:blipFill rotWithShape="1">
          <a:blip r:embed="rId4">
            <a:alphaModFix/>
          </a:blip>
          <a:srcRect/>
          <a:stretch/>
        </p:blipFill>
        <p:spPr>
          <a:xfrm>
            <a:off x="7023842" y="2780248"/>
            <a:ext cx="447300" cy="432600"/>
          </a:xfrm>
          <a:prstGeom prst="rect">
            <a:avLst/>
          </a:prstGeom>
          <a:noFill/>
          <a:ln>
            <a:noFill/>
          </a:ln>
        </p:spPr>
      </p:pic>
      <p:pic>
        <p:nvPicPr>
          <p:cNvPr id="265" name="Google Shape;265;p26" descr="11.png"/>
          <p:cNvPicPr preferRelativeResize="0"/>
          <p:nvPr/>
        </p:nvPicPr>
        <p:blipFill rotWithShape="1">
          <a:blip r:embed="rId5">
            <a:alphaModFix/>
          </a:blip>
          <a:srcRect/>
          <a:stretch/>
        </p:blipFill>
        <p:spPr>
          <a:xfrm>
            <a:off x="7988514" y="3153599"/>
            <a:ext cx="329100" cy="343800"/>
          </a:xfrm>
          <a:prstGeom prst="rect">
            <a:avLst/>
          </a:prstGeom>
          <a:noFill/>
          <a:ln>
            <a:noFill/>
          </a:ln>
        </p:spPr>
      </p:pic>
      <p:pic>
        <p:nvPicPr>
          <p:cNvPr id="266" name="Google Shape;266;p26"/>
          <p:cNvPicPr preferRelativeResize="0"/>
          <p:nvPr/>
        </p:nvPicPr>
        <p:blipFill rotWithShape="1">
          <a:blip r:embed="rId6">
            <a:alphaModFix/>
          </a:blip>
          <a:srcRect/>
          <a:stretch/>
        </p:blipFill>
        <p:spPr>
          <a:xfrm>
            <a:off x="4625950" y="4808794"/>
            <a:ext cx="2397900" cy="1596300"/>
          </a:xfrm>
          <a:prstGeom prst="rect">
            <a:avLst/>
          </a:prstGeom>
          <a:noFill/>
          <a:ln>
            <a:noFill/>
          </a:ln>
        </p:spPr>
      </p:pic>
      <p:pic>
        <p:nvPicPr>
          <p:cNvPr id="267" name="Google Shape;267;p26" descr="13.png"/>
          <p:cNvPicPr preferRelativeResize="0"/>
          <p:nvPr/>
        </p:nvPicPr>
        <p:blipFill rotWithShape="1">
          <a:blip r:embed="rId7">
            <a:alphaModFix/>
          </a:blip>
          <a:srcRect/>
          <a:stretch/>
        </p:blipFill>
        <p:spPr>
          <a:xfrm>
            <a:off x="1951675" y="5039075"/>
            <a:ext cx="2099100" cy="929100"/>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6416</TotalTime>
  <Words>5263</Words>
  <Application>Microsoft Office PowerPoint</Application>
  <PresentationFormat>On-screen Show (4:3)</PresentationFormat>
  <Paragraphs>688</Paragraphs>
  <Slides>57</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Noto Sans Symbols</vt:lpstr>
      <vt:lpstr>Calibri</vt:lpstr>
      <vt:lpstr>Wingdings</vt:lpstr>
      <vt:lpstr>Helvetica Neue</vt:lpstr>
      <vt:lpstr>Arial</vt:lpstr>
      <vt:lpstr>Georgia</vt:lpstr>
      <vt:lpstr>Cambria Math</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Papers</vt:lpstr>
      <vt:lpstr>PowerPoint Presentation</vt:lpstr>
      <vt:lpstr>Threshold Model: the parameters</vt:lpstr>
      <vt:lpstr>Threshold distribution</vt:lpstr>
      <vt:lpstr>Influence Maximization (IM) </vt:lpstr>
      <vt:lpstr>Collective Influence1,2 for σ≈0</vt:lpstr>
      <vt:lpstr>Balanced Index strategy (BI)</vt:lpstr>
      <vt:lpstr>Collective Influence1 for σ≈0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vt:lpstr>
      <vt:lpstr>Papers</vt:lpstr>
      <vt:lpstr>3. Modeling Evolutionary Dynamics of Groups</vt:lpstr>
      <vt:lpstr>What kind of groups do we discover?</vt:lpstr>
      <vt:lpstr>How are groups discovered? </vt:lpstr>
      <vt:lpstr>Creation of groups</vt:lpstr>
      <vt:lpstr>Merging of components</vt:lpstr>
      <vt:lpstr>Groups discovered</vt:lpstr>
      <vt:lpstr>Group relations significance </vt:lpstr>
      <vt:lpstr>Clustering of groups on attributes</vt:lpstr>
      <vt:lpstr>Modeling group membership decisions</vt:lpstr>
      <vt:lpstr>Problem statement</vt:lpstr>
      <vt:lpstr>Selfish model for predicting change </vt:lpstr>
      <vt:lpstr>Altruistic model for predicting changes</vt:lpstr>
      <vt:lpstr>Testing the model</vt:lpstr>
      <vt:lpstr>Machine Learning approach</vt:lpstr>
      <vt:lpstr>Results</vt:lpstr>
      <vt:lpstr>Holding popular opinions improves group interactions </vt:lpstr>
      <vt:lpstr>Conclusions</vt:lpstr>
      <vt:lpstr>Papers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szymansk</dc:creator>
  <cp:lastModifiedBy>Szymanski, Bolek</cp:lastModifiedBy>
  <cp:revision>45</cp:revision>
  <dcterms:modified xsi:type="dcterms:W3CDTF">2023-10-10T00:30:23Z</dcterms:modified>
</cp:coreProperties>
</file>